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x-wav"/>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35"/>
  </p:notesMasterIdLst>
  <p:sldIdLst>
    <p:sldId id="256" r:id="rId2"/>
    <p:sldId id="398" r:id="rId3"/>
    <p:sldId id="257" r:id="rId4"/>
    <p:sldId id="376" r:id="rId5"/>
    <p:sldId id="334" r:id="rId6"/>
    <p:sldId id="375" r:id="rId7"/>
    <p:sldId id="293" r:id="rId8"/>
    <p:sldId id="378" r:id="rId9"/>
    <p:sldId id="379" r:id="rId10"/>
    <p:sldId id="299" r:id="rId11"/>
    <p:sldId id="380" r:id="rId12"/>
    <p:sldId id="382" r:id="rId13"/>
    <p:sldId id="384" r:id="rId14"/>
    <p:sldId id="381" r:id="rId15"/>
    <p:sldId id="385" r:id="rId16"/>
    <p:sldId id="386" r:id="rId17"/>
    <p:sldId id="393" r:id="rId18"/>
    <p:sldId id="292" r:id="rId19"/>
    <p:sldId id="388" r:id="rId20"/>
    <p:sldId id="389" r:id="rId21"/>
    <p:sldId id="390" r:id="rId22"/>
    <p:sldId id="273" r:id="rId23"/>
    <p:sldId id="391" r:id="rId24"/>
    <p:sldId id="392" r:id="rId25"/>
    <p:sldId id="394" r:id="rId26"/>
    <p:sldId id="399" r:id="rId27"/>
    <p:sldId id="395" r:id="rId28"/>
    <p:sldId id="327" r:id="rId29"/>
    <p:sldId id="287" r:id="rId30"/>
    <p:sldId id="332" r:id="rId31"/>
    <p:sldId id="397" r:id="rId32"/>
    <p:sldId id="289" r:id="rId33"/>
    <p:sldId id="396" r:id="rId34"/>
  </p:sldIdLst>
  <p:sldSz cx="9144000" cy="5143500" type="screen16x9"/>
  <p:notesSz cx="6858000" cy="9144000"/>
  <p:embeddedFontLs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nacio Lopez Moreno" initials="" lastIdx="1" clrIdx="0"/>
  <p:cmAuthor id="1" name="Alan Papir"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0E07A5-0D84-4496-8E13-A0CC3D2523DF}">
  <a:tblStyle styleId="{010E07A5-0D84-4496-8E13-A0CC3D2523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85"/>
    <p:restoredTop sz="77610"/>
  </p:normalViewPr>
  <p:slideViewPr>
    <p:cSldViewPr snapToGrid="0">
      <p:cViewPr varScale="1">
        <p:scale>
          <a:sx n="129" d="100"/>
          <a:sy n="129" d="100"/>
        </p:scale>
        <p:origin x="1408"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abs/1710.1046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Paper: </a:t>
            </a:r>
            <a:r>
              <a:rPr lang="en" u="sng" dirty="0">
                <a:solidFill>
                  <a:schemeClr val="hlink"/>
                </a:solidFill>
                <a:hlinkClick r:id="rId3"/>
              </a:rPr>
              <a:t>https://arxiv.org/abs/1710.10467</a:t>
            </a:r>
            <a:endParaRPr lang="en" u="sng" dirty="0">
              <a:solidFill>
                <a:schemeClr val="hlink"/>
              </a:solidFill>
            </a:endParaRPr>
          </a:p>
          <a:p>
            <a:pPr marL="0" lvl="0" indent="0">
              <a:spcBef>
                <a:spcPts val="0"/>
              </a:spcBef>
              <a:spcAft>
                <a:spcPts val="0"/>
              </a:spcAft>
              <a:buNone/>
            </a:pPr>
            <a:endParaRPr lang="en" u="sng" dirty="0">
              <a:solidFill>
                <a:schemeClr val="hlink"/>
              </a:solidFil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Hello everyone.</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My name is Quan Wang. I'm from the Google Speech team.</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dirty="0">
                <a:solidFill>
                  <a:srgbClr val="000000"/>
                </a:solidFill>
                <a:effectLst/>
                <a:latin typeface="Arial"/>
                <a:ea typeface="Arial"/>
                <a:cs typeface="Arial"/>
                <a:sym typeface="Arial"/>
              </a:rPr>
              <a:t>Today I will introduce a system we developed, named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z="1100" b="0" i="0" u="none" strike="noStrike" cap="none">
                <a:solidFill>
                  <a:srgbClr val="000000"/>
                </a:solidFill>
                <a:effectLst/>
                <a:latin typeface="Arial"/>
                <a:ea typeface="Arial"/>
                <a:cs typeface="Arial"/>
                <a:sym typeface="Arial"/>
              </a:rPr>
              <a:t>This </a:t>
            </a:r>
            <a:r>
              <a:rPr lang="en-US" sz="1100" b="0" i="0" u="none" strike="noStrike" cap="none" dirty="0">
                <a:solidFill>
                  <a:srgbClr val="000000"/>
                </a:solidFill>
                <a:effectLst/>
                <a:latin typeface="Arial"/>
                <a:ea typeface="Arial"/>
                <a:cs typeface="Arial"/>
                <a:sym typeface="Arial"/>
              </a:rPr>
              <a:t>system separates the voice of a target speaker, by conditioning a spectrogram masking algorithm on the speaker embedding.</a:t>
            </a:r>
            <a:endParaRPr lang="en-US" b="0" dirty="0">
              <a:effectLst/>
            </a:endParaRPr>
          </a:p>
          <a:p>
            <a:pPr marL="158750" indent="0">
              <a:buNone/>
            </a:pPr>
            <a:br>
              <a:rPr lang="en-US" dirty="0"/>
            </a:b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b="0" i="0" u="none" strike="noStrike" cap="none" dirty="0">
                <a:solidFill>
                  <a:srgbClr val="000000"/>
                </a:solidFill>
                <a:effectLst/>
                <a:latin typeface="Arial"/>
                <a:ea typeface="Arial"/>
                <a:cs typeface="Arial"/>
                <a:sym typeface="Arial"/>
              </a:rPr>
              <a:t>Next I will talk about our models.</a:t>
            </a:r>
            <a:endParaRPr dirty="0"/>
          </a:p>
        </p:txBody>
      </p:sp>
    </p:spTree>
    <p:extLst>
      <p:ext uri="{BB962C8B-B14F-4D97-AF65-F5344CB8AC3E}">
        <p14:creationId xmlns:p14="http://schemas.microsoft.com/office/powerpoint/2010/main" val="3813356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We basically have two models, and they are separately trained with different datasets.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speaker encoder model takes an utterance as input, and outputs a speaker-discriminative embedding.</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model takes both a noisy spectrogram and the embedding as input, and outputs a mask.</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1621781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 speaker encoder is also known as the d-vector system. It's basically a multi-layer LSTM network. You can find more details in this paper.</a:t>
            </a:r>
            <a:endParaRPr dirty="0"/>
          </a:p>
        </p:txBody>
      </p:sp>
    </p:spTree>
    <p:extLst>
      <p:ext uri="{BB962C8B-B14F-4D97-AF65-F5344CB8AC3E}">
        <p14:creationId xmlns:p14="http://schemas.microsoft.com/office/powerpoint/2010/main" val="289845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I also uploaded my lecture on this system to YouTube, so you could watch this video if you are interested.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Basically, our d-vector system is a highly scalable system, trained on hundreds of thousands of speakers. It's very efficient, and has proven better performance than other systems like cross-entropy, triplet loss, or tuple end to end loss.</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3516566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The second network, the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network, is the real focus of this work. And here is the system architecture.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There are 3 inputs during training.</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reference audio is the one that we compute the d-vector. And we repeat the d-vector every frame as the input to the LSTM.</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noisy audio is the one to be enhanced.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And the clean audio is the ground truth to compute the loss function.</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network outputs a mask. Then we multiply the mask with the noisy spectrogram to get the enhanced spectrogram. </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390112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Here I will explain some of the design details.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First, we concatenate the d-vector with the noisy spectrogram between convolutional layers and LSTM. This is because, convolutional layers are used to capture context information. But d-vector is already very compact, so there's no need to put it before convolutional layers.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Second, we are doing masking. But that's not the only way to do it. Many people use a regression network to directly output the enhanced spectrogram. We find masking is faster and has better performance, so we are using masking instead of regression in our work.</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3412826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About the loss function. We are computing L2 reconstruction loss for both the magnitude and the complex spectra. This is following the practice of existing previous work.</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also know that human hearing is non-linear. So we use a power-law compression of 0.3 to equalize the importance of quiet sounds relative to loud ones.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When we reconstruct the enhanced audio, we need the full complex spectrogram. For the magnitude, we can use the one we get by masking the input. For the phase component, we directly use the phase of the noisy input without any processing.</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1387153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Here are the topologies of the networks.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Speaker encoder is simply 3 layers of LSTM.</a:t>
            </a:r>
            <a:endParaRPr lang="en-US" b="0" dirty="0">
              <a:effectLst/>
            </a:endParaRPr>
          </a:p>
          <a:p>
            <a:pPr marL="158750" indent="0" rtl="0">
              <a:buNone/>
            </a:pPr>
            <a:br>
              <a:rPr lang="en-US" b="0" dirty="0">
                <a:effectLst/>
              </a:rPr>
            </a:b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has many more layers, including 2-dimensional convolutional layers, LSTM layer, as well as fully connected layers.</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32750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b="0" i="0" u="none" strike="noStrike" cap="none" dirty="0">
                <a:solidFill>
                  <a:srgbClr val="000000"/>
                </a:solidFill>
                <a:effectLst/>
                <a:latin typeface="Arial"/>
                <a:ea typeface="Arial"/>
                <a:cs typeface="Arial"/>
                <a:sym typeface="Arial"/>
              </a:rPr>
              <a:t>Next, I will talk about the data.</a:t>
            </a:r>
            <a:endParaRPr dirty="0"/>
          </a:p>
        </p:txBody>
      </p:sp>
    </p:spTree>
    <p:extLst>
      <p:ext uri="{BB962C8B-B14F-4D97-AF65-F5344CB8AC3E}">
        <p14:creationId xmlns:p14="http://schemas.microsoft.com/office/powerpoint/2010/main" val="148703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The data requirements for speaker encoder and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are very different, so we train them separately.</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For the speaker encoder, we need a very large number of speakers for training, such that we can generalize well to unseen speakers. Our datasets consist of 34 million utterances from more than one hundred thousand speakers. But we don't need any transcription of the data.</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10989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Before we go to any technical details, let's see a demo video.</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2142583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The data requirement for the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network is a bit different. For example, if we want to evaluate speech recognition performance, then we will need the transcriptions.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There are some good public datasets like the CHIME challenge dataset. But remember,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needs a reference audio for enrollment, so we cannot directly use CHIME. Instead, we use VCTK and </a:t>
            </a:r>
            <a:r>
              <a:rPr lang="en-US" sz="1100" b="0" i="0" u="none" strike="noStrike" cap="none" dirty="0" err="1">
                <a:solidFill>
                  <a:srgbClr val="000000"/>
                </a:solidFill>
                <a:effectLst/>
                <a:latin typeface="Arial"/>
                <a:ea typeface="Arial"/>
                <a:cs typeface="Arial"/>
                <a:sym typeface="Arial"/>
              </a:rPr>
              <a:t>LibriSpeech</a:t>
            </a:r>
            <a:r>
              <a:rPr lang="en-US" sz="1100" b="0" i="0" u="none" strike="noStrike" cap="none" dirty="0">
                <a:solidFill>
                  <a:srgbClr val="000000"/>
                </a:solidFill>
                <a:effectLst/>
                <a:latin typeface="Arial"/>
                <a:ea typeface="Arial"/>
                <a:cs typeface="Arial"/>
                <a:sym typeface="Arial"/>
              </a:rPr>
              <a:t> in this work.</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446236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We mentioned that our training workflow needs three audios: the clean, noisy, and reference audio. We can get them all from a clean dataset.</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So here is the data processing workflow.</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From the clean dataset, we extract 3 audios. The reference and clean audios are from the same speaker. The interference audio is from a different speaker. We sum the signals from the clean and interference audios to generate the noisy audio for training.</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227417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Next, I will show some of our experimental results.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We are going to use two metrics: Word Error Rate and Source to Distortion Ratio.</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report Word Error Rate because our ultimate goal is to improve speech recognition. Our success criterion has two parts. First, if the audio is noisy, from multiple speakers,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should reduce Word Error Rate, meaning we are really being helpful.</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Second, if the audio is already clean, from a single speaker, then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should have the same Word Error Rate, meaning we are being harmless.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Source to Distortion Ratio is about the quality of the enhanced audio. It's a popular metric in source separation, so we also use that.</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1396734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For the Word Error Rate, we are going to look at four numbers for each experiment.</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The clean WER with and without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And the noisy WER with and without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We hope that after we used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clean WER is the same, and noisy WER is lower.</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3598939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In our first experiment, we use </a:t>
            </a:r>
            <a:r>
              <a:rPr lang="en-US" sz="1100" b="0" i="0" u="none" strike="noStrike" cap="none" dirty="0" err="1">
                <a:solidFill>
                  <a:srgbClr val="000000"/>
                </a:solidFill>
                <a:effectLst/>
                <a:latin typeface="Arial"/>
                <a:ea typeface="Arial"/>
                <a:cs typeface="Arial"/>
                <a:sym typeface="Arial"/>
              </a:rPr>
              <a:t>LibriSpeech</a:t>
            </a:r>
            <a:r>
              <a:rPr lang="en-US" sz="1100" b="0" i="0" u="none" strike="noStrike" cap="none" dirty="0">
                <a:solidFill>
                  <a:srgbClr val="000000"/>
                </a:solidFill>
                <a:effectLst/>
                <a:latin typeface="Arial"/>
                <a:ea typeface="Arial"/>
                <a:cs typeface="Arial"/>
                <a:sym typeface="Arial"/>
              </a:rPr>
              <a:t> as our training and evaluation dataset, but try different network topologies.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Our experiments show that bi-directional LSTM has the best performance, compared with </a:t>
            </a:r>
            <a:r>
              <a:rPr lang="en-US" sz="1100" b="0" i="0" u="none" strike="noStrike" cap="none" dirty="0" err="1">
                <a:solidFill>
                  <a:srgbClr val="000000"/>
                </a:solidFill>
                <a:effectLst/>
                <a:latin typeface="Arial"/>
                <a:ea typeface="Arial"/>
                <a:cs typeface="Arial"/>
                <a:sym typeface="Arial"/>
              </a:rPr>
              <a:t>uni</a:t>
            </a:r>
            <a:r>
              <a:rPr lang="en-US" sz="1100" b="0" i="0" u="none" strike="noStrike" cap="none" dirty="0">
                <a:solidFill>
                  <a:srgbClr val="000000"/>
                </a:solidFill>
                <a:effectLst/>
                <a:latin typeface="Arial"/>
                <a:ea typeface="Arial"/>
                <a:cs typeface="Arial"/>
                <a:sym typeface="Arial"/>
              </a:rPr>
              <a:t>-directional LSTM or non-recurrent networks. On clean speech, the word error rate is 11.1, which is very close to when there is no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On noisy speech, it reduces WER from 55.9 to 23.4, which is a huge improvement.</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4293859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We also tried to fix the network topology, and use different training data. We found that even if we evaluate on VCTK, we have better performance when we train on </a:t>
            </a:r>
            <a:r>
              <a:rPr lang="en-US" sz="1100" b="0" i="0" u="none" strike="noStrike" cap="none" dirty="0" err="1">
                <a:solidFill>
                  <a:srgbClr val="000000"/>
                </a:solidFill>
                <a:effectLst/>
                <a:latin typeface="Arial"/>
                <a:ea typeface="Arial"/>
                <a:cs typeface="Arial"/>
                <a:sym typeface="Arial"/>
              </a:rPr>
              <a:t>LibriSpeech</a:t>
            </a:r>
            <a:r>
              <a:rPr lang="en-US" sz="1100" b="0" i="0" u="none" strike="noStrike" cap="none" dirty="0">
                <a:solidFill>
                  <a:srgbClr val="000000"/>
                </a:solidFill>
                <a:effectLst/>
                <a:latin typeface="Arial"/>
                <a:ea typeface="Arial"/>
                <a:cs typeface="Arial"/>
                <a:sym typeface="Arial"/>
              </a:rPr>
              <a:t> instead of VCTK. This is because VCTK has too few number of speakers, only 99, while </a:t>
            </a:r>
            <a:r>
              <a:rPr lang="en-US" sz="1100" b="0" i="0" u="none" strike="noStrike" cap="none" dirty="0" err="1">
                <a:solidFill>
                  <a:srgbClr val="000000"/>
                </a:solidFill>
                <a:effectLst/>
                <a:latin typeface="Arial"/>
                <a:ea typeface="Arial"/>
                <a:cs typeface="Arial"/>
                <a:sym typeface="Arial"/>
              </a:rPr>
              <a:t>LibriSpeech</a:t>
            </a:r>
            <a:r>
              <a:rPr lang="en-US" sz="1100" b="0" i="0" u="none" strike="noStrike" cap="none" dirty="0">
                <a:solidFill>
                  <a:srgbClr val="000000"/>
                </a:solidFill>
                <a:effectLst/>
                <a:latin typeface="Arial"/>
                <a:ea typeface="Arial"/>
                <a:cs typeface="Arial"/>
                <a:sym typeface="Arial"/>
              </a:rPr>
              <a:t> has more than two thousands. So the size of the dataset really matters a lot.</a:t>
            </a:r>
            <a:endParaRPr lang="en-US" dirty="0"/>
          </a:p>
        </p:txBody>
      </p:sp>
    </p:spTree>
    <p:extLst>
      <p:ext uri="{BB962C8B-B14F-4D97-AF65-F5344CB8AC3E}">
        <p14:creationId xmlns:p14="http://schemas.microsoft.com/office/powerpoint/2010/main" val="3209415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Here we also report the Source to Distortion Ratio on our </a:t>
            </a:r>
            <a:r>
              <a:rPr lang="en-US" sz="1100" b="0" i="0" u="none" strike="noStrike" cap="none" dirty="0" err="1">
                <a:solidFill>
                  <a:srgbClr val="000000"/>
                </a:solidFill>
                <a:effectLst/>
                <a:latin typeface="Arial"/>
                <a:ea typeface="Arial"/>
                <a:cs typeface="Arial"/>
                <a:sym typeface="Arial"/>
              </a:rPr>
              <a:t>LibriSpeech</a:t>
            </a:r>
            <a:r>
              <a:rPr lang="en-US" sz="1100" b="0" i="0" u="none" strike="noStrike" cap="none" dirty="0">
                <a:solidFill>
                  <a:srgbClr val="000000"/>
                </a:solidFill>
                <a:effectLst/>
                <a:latin typeface="Arial"/>
                <a:ea typeface="Arial"/>
                <a:cs typeface="Arial"/>
                <a:sym typeface="Arial"/>
              </a:rPr>
              <a:t> experiments. With the bi-direction LSTM, we can see the median SDR is much larger than without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Specifically, the last row is the experiments of using the permutation invariant training. Our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has even better performance than this approach.</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Some of you may question that, why the mean SDR is so high even without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This is because when we add speech noise to the clean audio, the speech noise might be extracted from the silent part of the interference audio, ending up with some noisy audios are not noisy at all. But the clean and inference audios are actually of the same volume in our experiments.</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2915354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Finally, conclusions and future work.</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65346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The contributions of this paper include: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proposed this speaker-conditioned voice separation framework, named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demonstrated that our system has significant Word Error Rate improvements for multi-speaker scenarios, and minimal degradation in single-speaker scenarios.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It also has better Source to Distortion Ratio than permutation invariant training, and performance could be further improved by using more data.</a:t>
            </a:r>
            <a:endParaRPr lang="en-US" b="0" dirty="0">
              <a:effectLst/>
            </a:endParaRPr>
          </a:p>
          <a:p>
            <a:pPr marL="158750" indent="0">
              <a:buNone/>
            </a:pPr>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b="0" i="0" u="none" strike="noStrike" cap="none" dirty="0">
                <a:solidFill>
                  <a:srgbClr val="000000"/>
                </a:solidFill>
                <a:effectLst/>
                <a:latin typeface="Arial"/>
                <a:ea typeface="Arial"/>
                <a:cs typeface="Arial"/>
                <a:sym typeface="Arial"/>
              </a:rPr>
              <a:t>OK. The demo is cool. Let's see how it works.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Some of the future work directions.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For the long term, we want to build a model that is tiny, and performs online inference to make it more portable.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want the model to do speech separation and denoising at the same time to make it more useful.</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also want to train the model jointly with ASR, which should give us even better performance.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Here is a video demo of our early prototype.</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2563372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If you want to learn more about this work, or listen to more samples, you can check this website on GitHub.</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1287786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b="0" i="0" u="none" strike="noStrike" cap="none" dirty="0">
                <a:solidFill>
                  <a:srgbClr val="000000"/>
                </a:solidFill>
                <a:effectLst/>
                <a:latin typeface="Arial"/>
                <a:ea typeface="Arial"/>
                <a:cs typeface="Arial"/>
                <a:sym typeface="Arial"/>
              </a:rPr>
              <a:t>Let me know if you have any questions.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25033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The problem we are solving is known as the cocktail party problem.</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When multiple talkers are speaking, and you only want to listen to one person, that's easy for human but difficult for machines.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If there are multiple channels, like human has two ears, multi-channel blind separation algorithms can be used.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But many devices like mobile phones only have one microphone, then single-channel blind separation algorithms can be used.</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3763302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Let's look at an example.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Here are 3 spectrograms. The first is a female voice, the second is a male voice, and the last is a mixed one. Let's listen to them.</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100720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If we want to recover the male voice from the mixed one, intuitively, we could use an eraser on the spectrogram to remove the harmonics of the female voice.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In practice this is doable, and we call that "spectrogram masking".</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3274581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There are already lots of great work on single channel blind separation. For example, the deep clustering, deep attractor network, and permutation invariant training.</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But, these are not really what we need, because in our cases, we usually know "whom to listen to".</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89674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For example, if you have an Android Phone or Google Home device, you can enable </a:t>
            </a:r>
            <a:r>
              <a:rPr lang="en-US" sz="1100" b="0" i="0" u="none" strike="noStrike" cap="none" dirty="0" err="1">
                <a:solidFill>
                  <a:srgbClr val="000000"/>
                </a:solidFill>
                <a:effectLst/>
                <a:latin typeface="Arial"/>
                <a:ea typeface="Arial"/>
                <a:cs typeface="Arial"/>
                <a:sym typeface="Arial"/>
              </a:rPr>
              <a:t>VoiceMatch</a:t>
            </a:r>
            <a:r>
              <a:rPr lang="en-US" sz="1100" b="0" i="0" u="none" strike="noStrike" cap="none" dirty="0">
                <a:solidFill>
                  <a:srgbClr val="000000"/>
                </a:solidFill>
                <a:effectLst/>
                <a:latin typeface="Arial"/>
                <a:ea typeface="Arial"/>
                <a:cs typeface="Arial"/>
                <a:sym typeface="Arial"/>
              </a:rPr>
              <a:t>, which will store a voice profile on the device.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With this voice profile, we are no longer blind.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Here I will explain why blindness sucks.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First, in blind separation, you don't know how many sources are there in the runtime. You may be doing great when the input has multiple sources, but you also don't want to mess up when the input is already single source.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Second, blind separation usually has multiple outputs, you still need to pick the one you need, for example to run ASR.</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You can simply pick the loudest one from the outputs, or use an additional speaker verification step, but it's not a trivial task itself.</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Finally, permutation invariant training is usually very expensive.</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324857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So, with the proposed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system, we can say Goodbye to blindness.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make use of the speaker embedding, which can be acquired during user enrollment. This speaker embedding will condition the separation system to output the clean signals from the target speaker.</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2034529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3" name="Picture 2">
            <a:extLst>
              <a:ext uri="{FF2B5EF4-FFF2-40B4-BE49-F238E27FC236}">
                <a16:creationId xmlns:a16="http://schemas.microsoft.com/office/drawing/2014/main" id="{E40A6353-89D7-2942-BB85-DF754D266455}"/>
              </a:ext>
            </a:extLst>
          </p:cNvPr>
          <p:cNvPicPr>
            <a:picLocks noChangeAspect="1"/>
          </p:cNvPicPr>
          <p:nvPr userDrawn="1"/>
        </p:nvPicPr>
        <p:blipFill>
          <a:blip r:embed="rId2"/>
          <a:stretch>
            <a:fillRect/>
          </a:stretch>
        </p:blipFill>
        <p:spPr>
          <a:xfrm>
            <a:off x="1168671" y="51822"/>
            <a:ext cx="1693950" cy="1251167"/>
          </a:xfrm>
          <a:prstGeom prst="rect">
            <a:avLst/>
          </a:prstGeom>
        </p:spPr>
      </p:pic>
      <p:sp>
        <p:nvSpPr>
          <p:cNvPr id="17" name="Shape 17"/>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8" name="Shape 18"/>
          <p:cNvGrpSpPr/>
          <p:nvPr/>
        </p:nvGrpSpPr>
        <p:grpSpPr>
          <a:xfrm>
            <a:off x="256960" y="489627"/>
            <a:ext cx="1094856" cy="356807"/>
            <a:chOff x="0" y="0"/>
            <a:chExt cx="2077525" cy="676925"/>
          </a:xfrm>
        </p:grpSpPr>
        <p:sp>
          <p:nvSpPr>
            <p:cNvPr id="19" name="Shape 19"/>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 name="Shape 20"/>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 name="Shape 21"/>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 name="Shape 22"/>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 name="Shape 23"/>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 name="Shape 24"/>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25" name="Shape 25"/>
          <p:cNvSpPr txBox="1">
            <a:spLocks noGrp="1"/>
          </p:cNvSpPr>
          <p:nvPr>
            <p:ph type="ctrTitle"/>
          </p:nvPr>
        </p:nvSpPr>
        <p:spPr>
          <a:xfrm>
            <a:off x="129758" y="304800"/>
            <a:ext cx="8520600" cy="20526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dirty="0"/>
          </a:p>
        </p:txBody>
      </p:sp>
      <p:sp>
        <p:nvSpPr>
          <p:cNvPr id="26" name="Shape 26"/>
          <p:cNvSpPr txBox="1">
            <a:spLocks noGrp="1"/>
          </p:cNvSpPr>
          <p:nvPr>
            <p:ph type="subTitle" idx="1"/>
          </p:nvPr>
        </p:nvSpPr>
        <p:spPr>
          <a:xfrm>
            <a:off x="129750" y="2394350"/>
            <a:ext cx="8520600" cy="7926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pic>
        <p:nvPicPr>
          <p:cNvPr id="2" name="Picture 1">
            <a:extLst>
              <a:ext uri="{FF2B5EF4-FFF2-40B4-BE49-F238E27FC236}">
                <a16:creationId xmlns:a16="http://schemas.microsoft.com/office/drawing/2014/main" id="{C4329BBA-EA77-D644-913A-EE03FBECDB44}"/>
              </a:ext>
            </a:extLst>
          </p:cNvPr>
          <p:cNvPicPr>
            <a:picLocks noChangeAspect="1"/>
          </p:cNvPicPr>
          <p:nvPr userDrawn="1"/>
        </p:nvPicPr>
        <p:blipFill>
          <a:blip r:embed="rId3"/>
          <a:stretch>
            <a:fillRect/>
          </a:stretch>
        </p:blipFill>
        <p:spPr>
          <a:xfrm>
            <a:off x="7838804" y="192031"/>
            <a:ext cx="1022776" cy="654403"/>
          </a:xfrm>
          <a:prstGeom prst="rect">
            <a:avLst/>
          </a:prstGeom>
        </p:spPr>
      </p:pic>
      <p:pic>
        <p:nvPicPr>
          <p:cNvPr id="5" name="Picture 4">
            <a:extLst>
              <a:ext uri="{FF2B5EF4-FFF2-40B4-BE49-F238E27FC236}">
                <a16:creationId xmlns:a16="http://schemas.microsoft.com/office/drawing/2014/main" id="{4E949C0D-8F53-D94F-8450-E09B2E4F1EE3}"/>
              </a:ext>
            </a:extLst>
          </p:cNvPr>
          <p:cNvPicPr>
            <a:picLocks noChangeAspect="1"/>
          </p:cNvPicPr>
          <p:nvPr userDrawn="1"/>
        </p:nvPicPr>
        <p:blipFill>
          <a:blip r:embed="rId4"/>
          <a:stretch>
            <a:fillRect/>
          </a:stretch>
        </p:blipFill>
        <p:spPr>
          <a:xfrm>
            <a:off x="75" y="3929177"/>
            <a:ext cx="9144000" cy="121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Shape 71"/>
          <p:cNvSpPr txBox="1">
            <a:spLocks noGrp="1"/>
          </p:cNvSpPr>
          <p:nvPr>
            <p:ph type="title" hasCustomPrompt="1"/>
          </p:nvPr>
        </p:nvSpPr>
        <p:spPr>
          <a:xfrm>
            <a:off x="180900" y="1106125"/>
            <a:ext cx="87822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Shape 72"/>
          <p:cNvSpPr txBox="1">
            <a:spLocks noGrp="1"/>
          </p:cNvSpPr>
          <p:nvPr>
            <p:ph type="body" idx="1"/>
          </p:nvPr>
        </p:nvSpPr>
        <p:spPr>
          <a:xfrm>
            <a:off x="180900" y="3152225"/>
            <a:ext cx="87822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3" name="Shape 73"/>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Shape 7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0"/>
        <p:cNvGrpSpPr/>
        <p:nvPr/>
      </p:nvGrpSpPr>
      <p:grpSpPr>
        <a:xfrm>
          <a:off x="0" y="0"/>
          <a:ext cx="0" cy="0"/>
          <a:chOff x="0" y="0"/>
          <a:chExt cx="0" cy="0"/>
        </a:xfrm>
      </p:grpSpPr>
      <p:sp>
        <p:nvSpPr>
          <p:cNvPr id="31" name="Shape 31"/>
          <p:cNvSpPr/>
          <p:nvPr/>
        </p:nvSpPr>
        <p:spPr>
          <a:xfrm>
            <a:off x="75" y="4636400"/>
            <a:ext cx="9144000" cy="507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176223" y="4848071"/>
            <a:ext cx="532885" cy="173631"/>
            <a:chOff x="0" y="0"/>
            <a:chExt cx="2077525" cy="676925"/>
          </a:xfrm>
        </p:grpSpPr>
        <p:sp>
          <p:nvSpPr>
            <p:cNvPr id="33" name="Shape 33"/>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 name="Shape 34"/>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 name="Shape 35"/>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 name="Shape 36"/>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 name="Shape 37"/>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8" name="Shape 38"/>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0" name="Shape 40"/>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3" name="Shape 43"/>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4" name="Shape 44"/>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7" name="Shape 47"/>
          <p:cNvSpPr txBox="1">
            <a:spLocks noGrp="1"/>
          </p:cNvSpPr>
          <p:nvPr>
            <p:ph type="body" idx="1"/>
          </p:nvPr>
        </p:nvSpPr>
        <p:spPr>
          <a:xfrm>
            <a:off x="180900"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8" name="Shape 48"/>
          <p:cNvSpPr txBox="1">
            <a:spLocks noGrp="1"/>
          </p:cNvSpPr>
          <p:nvPr>
            <p:ph type="body" idx="2"/>
          </p:nvPr>
        </p:nvSpPr>
        <p:spPr>
          <a:xfrm>
            <a:off x="4840395"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Shape 4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Shape 5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80900" y="447950"/>
            <a:ext cx="5867400" cy="755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5" name="Shape 55"/>
          <p:cNvSpPr txBox="1">
            <a:spLocks noGrp="1"/>
          </p:cNvSpPr>
          <p:nvPr>
            <p:ph type="body" idx="1"/>
          </p:nvPr>
        </p:nvSpPr>
        <p:spPr>
          <a:xfrm>
            <a:off x="180900" y="128195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6" name="Shape 56"/>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80900" y="456800"/>
            <a:ext cx="8782200" cy="4090800"/>
          </a:xfrm>
          <a:prstGeom prst="rect">
            <a:avLst/>
          </a:prstGeom>
        </p:spPr>
        <p:txBody>
          <a:bodyPr spcFirstLastPara="1" wrap="square" lIns="91425" tIns="91425" rIns="91425" bIns="91425" anchor="ctr" anchorCtr="0"/>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9" name="Shape 5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Shape 6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txBox="1">
            <a:spLocks noGrp="1"/>
          </p:cNvSpPr>
          <p:nvPr>
            <p:ph type="title"/>
          </p:nvPr>
        </p:nvSpPr>
        <p:spPr>
          <a:xfrm>
            <a:off x="178563" y="446900"/>
            <a:ext cx="4045200" cy="9534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Shape 63"/>
          <p:cNvSpPr txBox="1">
            <a:spLocks noGrp="1"/>
          </p:cNvSpPr>
          <p:nvPr>
            <p:ph type="subTitle" idx="1"/>
          </p:nvPr>
        </p:nvSpPr>
        <p:spPr>
          <a:xfrm>
            <a:off x="176225" y="1454750"/>
            <a:ext cx="4045200" cy="1235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Shape 6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Shape 67"/>
          <p:cNvSpPr/>
          <p:nvPr/>
        </p:nvSpPr>
        <p:spPr>
          <a:xfrm>
            <a:off x="3534336" y="2402400"/>
            <a:ext cx="3930000" cy="2741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a:spLocks noGrp="1"/>
          </p:cNvSpPr>
          <p:nvPr>
            <p:ph type="body" idx="1"/>
          </p:nvPr>
        </p:nvSpPr>
        <p:spPr>
          <a:xfrm>
            <a:off x="3885361" y="2773950"/>
            <a:ext cx="3211500" cy="2188500"/>
          </a:xfrm>
          <a:prstGeom prst="rect">
            <a:avLst/>
          </a:prstGeom>
        </p:spPr>
        <p:txBody>
          <a:bodyPr spcFirstLastPara="1" wrap="square" lIns="91425" tIns="91425" rIns="91425" bIns="91425" anchor="t" anchorCtr="0"/>
          <a:lstStyle>
            <a:lvl1pPr marL="457200" lvl="0" indent="-228600" rtl="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69" name="Shape 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176223" y="4848071"/>
            <a:ext cx="532885" cy="173631"/>
            <a:chOff x="0" y="0"/>
            <a:chExt cx="2077525" cy="676925"/>
          </a:xfrm>
        </p:grpSpPr>
        <p:sp>
          <p:nvSpPr>
            <p:cNvPr id="7" name="Shape 7"/>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 name="Shape 8"/>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 name="Shape 9"/>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 name="Shape 10"/>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 name="Shape 11"/>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 name="Shape 12"/>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13" name="Shape 13"/>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600"/>
              <a:buFont typeface="Roboto"/>
              <a:buNone/>
              <a:defRPr sz="2600">
                <a:solidFill>
                  <a:schemeClr val="dk1"/>
                </a:solidFill>
                <a:latin typeface="Roboto"/>
                <a:ea typeface="Roboto"/>
                <a:cs typeface="Roboto"/>
                <a:sym typeface="Roboto"/>
              </a:defRPr>
            </a:lvl1pPr>
            <a:lvl2pPr lvl="1"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2pPr>
            <a:lvl3pPr lvl="2"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3pPr>
            <a:lvl4pPr lvl="3"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4pPr>
            <a:lvl5pPr lvl="4"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5pPr>
            <a:lvl6pPr lvl="5"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6pPr>
            <a:lvl7pPr lvl="6"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7pPr>
            <a:lvl8pPr lvl="7"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8pPr>
            <a:lvl9pPr lvl="8"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9pPr>
          </a:lstStyle>
          <a:p>
            <a:endParaRPr/>
          </a:p>
        </p:txBody>
      </p:sp>
      <p:sp>
        <p:nvSpPr>
          <p:cNvPr id="14" name="Shape 14"/>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15" name="Shape 15"/>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Roboto"/>
                <a:ea typeface="Roboto"/>
                <a:cs typeface="Roboto"/>
                <a:sym typeface="Roboto"/>
              </a:defRPr>
            </a:lvl1pPr>
            <a:lvl2pPr lvl="1" algn="r" rtl="0">
              <a:buNone/>
              <a:defRPr sz="900">
                <a:solidFill>
                  <a:schemeClr val="dk2"/>
                </a:solidFill>
                <a:latin typeface="Roboto"/>
                <a:ea typeface="Roboto"/>
                <a:cs typeface="Roboto"/>
                <a:sym typeface="Roboto"/>
              </a:defRPr>
            </a:lvl2pPr>
            <a:lvl3pPr lvl="2" algn="r" rtl="0">
              <a:buNone/>
              <a:defRPr sz="900">
                <a:solidFill>
                  <a:schemeClr val="dk2"/>
                </a:solidFill>
                <a:latin typeface="Roboto"/>
                <a:ea typeface="Roboto"/>
                <a:cs typeface="Roboto"/>
                <a:sym typeface="Roboto"/>
              </a:defRPr>
            </a:lvl3pPr>
            <a:lvl4pPr lvl="3" algn="r" rtl="0">
              <a:buNone/>
              <a:defRPr sz="900">
                <a:solidFill>
                  <a:schemeClr val="dk2"/>
                </a:solidFill>
                <a:latin typeface="Roboto"/>
                <a:ea typeface="Roboto"/>
                <a:cs typeface="Roboto"/>
                <a:sym typeface="Roboto"/>
              </a:defRPr>
            </a:lvl4pPr>
            <a:lvl5pPr lvl="4" algn="r" rtl="0">
              <a:buNone/>
              <a:defRPr sz="900">
                <a:solidFill>
                  <a:schemeClr val="dk2"/>
                </a:solidFill>
                <a:latin typeface="Roboto"/>
                <a:ea typeface="Roboto"/>
                <a:cs typeface="Roboto"/>
                <a:sym typeface="Roboto"/>
              </a:defRPr>
            </a:lvl5pPr>
            <a:lvl6pPr lvl="5" algn="r" rtl="0">
              <a:buNone/>
              <a:defRPr sz="900">
                <a:solidFill>
                  <a:schemeClr val="dk2"/>
                </a:solidFill>
                <a:latin typeface="Roboto"/>
                <a:ea typeface="Roboto"/>
                <a:cs typeface="Roboto"/>
                <a:sym typeface="Roboto"/>
              </a:defRPr>
            </a:lvl6pPr>
            <a:lvl7pPr lvl="6" algn="r" rtl="0">
              <a:buNone/>
              <a:defRPr sz="900">
                <a:solidFill>
                  <a:schemeClr val="dk2"/>
                </a:solidFill>
                <a:latin typeface="Roboto"/>
                <a:ea typeface="Roboto"/>
                <a:cs typeface="Roboto"/>
                <a:sym typeface="Roboto"/>
              </a:defRPr>
            </a:lvl7pPr>
            <a:lvl8pPr lvl="7" algn="r" rtl="0">
              <a:buNone/>
              <a:defRPr sz="900">
                <a:solidFill>
                  <a:schemeClr val="dk2"/>
                </a:solidFill>
                <a:latin typeface="Roboto"/>
                <a:ea typeface="Roboto"/>
                <a:cs typeface="Roboto"/>
                <a:sym typeface="Roboto"/>
              </a:defRPr>
            </a:lvl8pPr>
            <a:lvl9pPr lvl="8" algn="r" rtl="0">
              <a:buNone/>
              <a:defRPr sz="9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tif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2BF_1X7bmd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HNzxOOB0Gbw"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google.github.io/speaker-id/publications/VoiceFilter/"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ndslab-ai/voicefilter"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2.wav"/><Relationship Id="rId7"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9.tiff"/><Relationship Id="rId5" Type="http://schemas.microsoft.com/office/2007/relationships/media" Target="../media/media3.wav"/><Relationship Id="rId10" Type="http://schemas.openxmlformats.org/officeDocument/2006/relationships/image" Target="../media/image8.png"/><Relationship Id="rId4" Type="http://schemas.openxmlformats.org/officeDocument/2006/relationships/audio" Target="../media/media2.wav"/><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285251" y="1097151"/>
            <a:ext cx="8520600" cy="1281300"/>
          </a:xfrm>
          <a:prstGeom prst="rect">
            <a:avLst/>
          </a:prstGeom>
        </p:spPr>
        <p:txBody>
          <a:bodyPr spcFirstLastPara="1" wrap="square" lIns="91425" tIns="91425" rIns="91425" bIns="91425" anchor="ctr" anchorCtr="0">
            <a:noAutofit/>
          </a:bodyPr>
          <a:lstStyle/>
          <a:p>
            <a:pPr lvl="0" algn="ctr">
              <a:lnSpc>
                <a:spcPct val="150000"/>
              </a:lnSpc>
            </a:pPr>
            <a:r>
              <a:rPr lang="en-US" sz="3200" b="1" dirty="0" err="1"/>
              <a:t>VoiceFilter</a:t>
            </a:r>
            <a:r>
              <a:rPr lang="en-US" sz="3200" dirty="0"/>
              <a:t>: Targeted Voice Separation by Speaker-Conditioned Spectrogram Masking</a:t>
            </a:r>
            <a:endParaRPr sz="2000" i="1" dirty="0">
              <a:solidFill>
                <a:schemeClr val="tx1">
                  <a:lumMod val="60000"/>
                  <a:lumOff val="40000"/>
                </a:schemeClr>
              </a:solidFill>
              <a:latin typeface="Georgia" panose="02040502050405020303" pitchFamily="18" charset="0"/>
            </a:endParaRPr>
          </a:p>
        </p:txBody>
      </p:sp>
      <p:sp>
        <p:nvSpPr>
          <p:cNvPr id="81" name="Shape 81"/>
          <p:cNvSpPr txBox="1">
            <a:spLocks noGrp="1"/>
          </p:cNvSpPr>
          <p:nvPr>
            <p:ph type="subTitle" idx="1"/>
          </p:nvPr>
        </p:nvSpPr>
        <p:spPr>
          <a:xfrm>
            <a:off x="513879" y="2591369"/>
            <a:ext cx="8063344" cy="1089680"/>
          </a:xfrm>
          <a:prstGeom prst="rect">
            <a:avLst/>
          </a:prstGeom>
        </p:spPr>
        <p:txBody>
          <a:bodyPr spcFirstLastPara="1" wrap="square" lIns="91425" tIns="91425" rIns="91425" bIns="91425" anchor="t" anchorCtr="0">
            <a:noAutofit/>
          </a:bodyPr>
          <a:lstStyle/>
          <a:p>
            <a:pPr marL="0" indent="0">
              <a:lnSpc>
                <a:spcPct val="150000"/>
              </a:lnSpc>
              <a:tabLst>
                <a:tab pos="1370013" algn="l"/>
                <a:tab pos="1822450" algn="l"/>
              </a:tabLst>
            </a:pPr>
            <a:r>
              <a:rPr lang="en" sz="1400" dirty="0"/>
              <a:t>Authors: 	</a:t>
            </a:r>
            <a:r>
              <a:rPr lang="en-US" sz="1400" i="1" dirty="0"/>
              <a:t>Quan Wang, Hannah </a:t>
            </a:r>
            <a:r>
              <a:rPr lang="en-US" sz="1400" i="1" dirty="0" err="1"/>
              <a:t>Muckenhirn</a:t>
            </a:r>
            <a:r>
              <a:rPr lang="en-US" sz="1400" i="1" dirty="0"/>
              <a:t>, Kevin Wilson, Prashant Sridhar,</a:t>
            </a:r>
          </a:p>
          <a:p>
            <a:pPr marL="0" indent="0">
              <a:lnSpc>
                <a:spcPct val="150000"/>
              </a:lnSpc>
              <a:tabLst>
                <a:tab pos="1370013" algn="l"/>
                <a:tab pos="1822450" algn="l"/>
              </a:tabLst>
            </a:pPr>
            <a:r>
              <a:rPr lang="en-US" sz="1400" i="1" dirty="0"/>
              <a:t>	</a:t>
            </a:r>
            <a:r>
              <a:rPr lang="en-US" sz="1400" i="1" dirty="0" err="1"/>
              <a:t>Zelin</a:t>
            </a:r>
            <a:r>
              <a:rPr lang="en-US" sz="1400" i="1" dirty="0"/>
              <a:t> Wu, John Hershey, Rif A. </a:t>
            </a:r>
            <a:r>
              <a:rPr lang="en-US" sz="1400" i="1" dirty="0" err="1"/>
              <a:t>Saurous</a:t>
            </a:r>
            <a:r>
              <a:rPr lang="en-US" sz="1400" i="1" dirty="0"/>
              <a:t>, Ron J. Weiss, Ye Jia, Ignacio Lopez Moreno</a:t>
            </a:r>
          </a:p>
          <a:p>
            <a:pPr marL="0" indent="0">
              <a:lnSpc>
                <a:spcPct val="150000"/>
              </a:lnSpc>
              <a:tabLst>
                <a:tab pos="1370013" algn="l"/>
              </a:tabLst>
            </a:pPr>
            <a:r>
              <a:rPr lang="en-US" sz="1400" dirty="0"/>
              <a:t>Presented by:	</a:t>
            </a:r>
            <a:r>
              <a:rPr lang="en-US" sz="1400" i="1" dirty="0"/>
              <a:t>Quan Wang</a:t>
            </a:r>
            <a:r>
              <a:rPr lang="zh-CN" altLang="en-US" sz="1400" i="1" dirty="0"/>
              <a:t> </a:t>
            </a:r>
            <a:r>
              <a:rPr lang="en-US" altLang="zh-CN" sz="1400" dirty="0">
                <a:solidFill>
                  <a:srgbClr val="0070C0"/>
                </a:solidFill>
                <a:latin typeface="Courier New" panose="02070309020205020404" pitchFamily="49" charset="0"/>
                <a:cs typeface="Courier New" panose="02070309020205020404" pitchFamily="49" charset="0"/>
              </a:rPr>
              <a:t>&lt;</a:t>
            </a:r>
            <a:r>
              <a:rPr lang="en-US" altLang="zh-CN" sz="1400" dirty="0" err="1">
                <a:solidFill>
                  <a:srgbClr val="0070C0"/>
                </a:solidFill>
                <a:latin typeface="Courier New" panose="02070309020205020404" pitchFamily="49" charset="0"/>
                <a:cs typeface="Courier New" panose="02070309020205020404" pitchFamily="49" charset="0"/>
              </a:rPr>
              <a:t>quanw@google.com</a:t>
            </a:r>
            <a:r>
              <a:rPr lang="en-US" altLang="zh-CN" sz="1400" dirty="0">
                <a:solidFill>
                  <a:srgbClr val="0070C0"/>
                </a:solidFill>
                <a:latin typeface="Courier New" panose="02070309020205020404" pitchFamily="49" charset="0"/>
                <a:cs typeface="Courier New" panose="02070309020205020404" pitchFamily="49" charset="0"/>
              </a:rPr>
              <a:t>&gt;</a:t>
            </a:r>
            <a:endParaRPr lang="en-US" sz="1400" dirty="0">
              <a:solidFill>
                <a:srgbClr val="0070C0"/>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768"/>
    </mc:Choice>
    <mc:Fallback xmlns="">
      <p:transition spd="slow" advTm="3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2:</a:t>
            </a:r>
            <a:endParaRPr dirty="0"/>
          </a:p>
          <a:p>
            <a:pPr marL="0" lvl="0" indent="0" rtl="0">
              <a:spcBef>
                <a:spcPts val="0"/>
              </a:spcBef>
              <a:spcAft>
                <a:spcPts val="0"/>
              </a:spcAft>
              <a:buNone/>
            </a:pPr>
            <a:endParaRPr dirty="0"/>
          </a:p>
          <a:p>
            <a:pPr marL="0" lvl="0" indent="0" rtl="0">
              <a:spcBef>
                <a:spcPts val="0"/>
              </a:spcBef>
              <a:spcAft>
                <a:spcPts val="0"/>
              </a:spcAft>
              <a:buNone/>
            </a:pPr>
            <a:r>
              <a:rPr lang="en" dirty="0" err="1"/>
              <a:t>VoiceFilter</a:t>
            </a:r>
            <a:r>
              <a:rPr lang="en" dirty="0"/>
              <a:t> Models</a:t>
            </a:r>
            <a:endParaRPr dirty="0"/>
          </a:p>
        </p:txBody>
      </p:sp>
      <p:sp>
        <p:nvSpPr>
          <p:cNvPr id="2" name="Slide Number Placeholder 1">
            <a:extLst>
              <a:ext uri="{FF2B5EF4-FFF2-40B4-BE49-F238E27FC236}">
                <a16:creationId xmlns:a16="http://schemas.microsoft.com/office/drawing/2014/main" id="{4F04FB38-3379-424B-9F37-CBCDFB5D94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115589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Two Separately-Trained Networks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Speaker encoder</a:t>
            </a:r>
          </a:p>
          <a:p>
            <a:pPr lvl="1" fontAlgn="base">
              <a:lnSpc>
                <a:spcPct val="200000"/>
              </a:lnSpc>
              <a:spcBef>
                <a:spcPts val="0"/>
              </a:spcBef>
            </a:pPr>
            <a:r>
              <a:rPr lang="en-US" dirty="0"/>
              <a:t>Input: an utterance</a:t>
            </a:r>
          </a:p>
          <a:p>
            <a:pPr lvl="1" fontAlgn="base">
              <a:lnSpc>
                <a:spcPct val="200000"/>
              </a:lnSpc>
              <a:spcBef>
                <a:spcPts val="0"/>
              </a:spcBef>
            </a:pPr>
            <a:r>
              <a:rPr lang="en-US" dirty="0"/>
              <a:t>Output: speaker-discriminative embedding</a:t>
            </a:r>
          </a:p>
          <a:p>
            <a:pPr fontAlgn="base">
              <a:lnSpc>
                <a:spcPct val="200000"/>
              </a:lnSpc>
            </a:pPr>
            <a:r>
              <a:rPr lang="en-US" dirty="0" err="1"/>
              <a:t>VoiceFilter</a:t>
            </a:r>
            <a:endParaRPr lang="en-US" dirty="0"/>
          </a:p>
          <a:p>
            <a:pPr lvl="1" fontAlgn="base">
              <a:lnSpc>
                <a:spcPct val="200000"/>
              </a:lnSpc>
              <a:spcBef>
                <a:spcPts val="0"/>
              </a:spcBef>
            </a:pPr>
            <a:r>
              <a:rPr lang="en-US" dirty="0"/>
              <a:t>Input 1: magnitude spectrogram</a:t>
            </a:r>
          </a:p>
          <a:p>
            <a:pPr lvl="1" fontAlgn="base">
              <a:lnSpc>
                <a:spcPct val="200000"/>
              </a:lnSpc>
              <a:spcBef>
                <a:spcPts val="0"/>
              </a:spcBef>
            </a:pPr>
            <a:r>
              <a:rPr lang="en-US" dirty="0"/>
              <a:t>Input 2: speaker-discriminative embedding</a:t>
            </a:r>
          </a:p>
          <a:p>
            <a:pPr lvl="1" fontAlgn="base">
              <a:lnSpc>
                <a:spcPct val="200000"/>
              </a:lnSpc>
              <a:spcBef>
                <a:spcPts val="0"/>
              </a:spcBef>
            </a:pPr>
            <a:r>
              <a:rPr lang="en-US" dirty="0"/>
              <a:t>Output: mask</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sp>
        <p:nvSpPr>
          <p:cNvPr id="3" name="Curved Left Arrow 2">
            <a:extLst>
              <a:ext uri="{FF2B5EF4-FFF2-40B4-BE49-F238E27FC236}">
                <a16:creationId xmlns:a16="http://schemas.microsoft.com/office/drawing/2014/main" id="{06F7E893-7383-114A-9D6E-5C3AF8F5A05B}"/>
              </a:ext>
            </a:extLst>
          </p:cNvPr>
          <p:cNvSpPr/>
          <p:nvPr/>
        </p:nvSpPr>
        <p:spPr>
          <a:xfrm>
            <a:off x="4715584" y="2433361"/>
            <a:ext cx="309838" cy="1511405"/>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348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Speaker Encoder: The d-vector system</a:t>
            </a:r>
            <a:endParaRPr dirty="0"/>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sp>
        <p:nvSpPr>
          <p:cNvPr id="6" name="Shape 151">
            <a:extLst>
              <a:ext uri="{FF2B5EF4-FFF2-40B4-BE49-F238E27FC236}">
                <a16:creationId xmlns:a16="http://schemas.microsoft.com/office/drawing/2014/main" id="{6EC48332-2807-C248-ABF7-CF362414125E}"/>
              </a:ext>
            </a:extLst>
          </p:cNvPr>
          <p:cNvSpPr/>
          <p:nvPr/>
        </p:nvSpPr>
        <p:spPr>
          <a:xfrm>
            <a:off x="7633500" y="1095825"/>
            <a:ext cx="1070100" cy="2820855"/>
          </a:xfrm>
          <a:prstGeom prst="rect">
            <a:avLst/>
          </a:prstGeom>
          <a:solidFill>
            <a:srgbClr val="FFFFFF"/>
          </a:solidFill>
          <a:ln>
            <a:noFill/>
          </a:ln>
          <a:effectLst>
            <a:outerShdw blurRad="242888" dist="76200" dir="3720000" algn="bl" rotWithShape="0">
              <a:srgbClr val="434343">
                <a:alpha val="21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152">
            <a:extLst>
              <a:ext uri="{FF2B5EF4-FFF2-40B4-BE49-F238E27FC236}">
                <a16:creationId xmlns:a16="http://schemas.microsoft.com/office/drawing/2014/main" id="{F5726528-141E-E74B-8623-C3FFCA98C767}"/>
              </a:ext>
            </a:extLst>
          </p:cNvPr>
          <p:cNvSpPr/>
          <p:nvPr/>
        </p:nvSpPr>
        <p:spPr>
          <a:xfrm>
            <a:off x="3744050" y="1095825"/>
            <a:ext cx="2803200" cy="2820855"/>
          </a:xfrm>
          <a:prstGeom prst="rect">
            <a:avLst/>
          </a:prstGeom>
          <a:solidFill>
            <a:srgbClr val="FFFFFF"/>
          </a:solidFill>
          <a:ln>
            <a:noFill/>
          </a:ln>
          <a:effectLst>
            <a:outerShdw blurRad="242888" dist="76200" dir="3720000" algn="bl" rotWithShape="0">
              <a:srgbClr val="434343">
                <a:alpha val="21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153">
            <a:extLst>
              <a:ext uri="{FF2B5EF4-FFF2-40B4-BE49-F238E27FC236}">
                <a16:creationId xmlns:a16="http://schemas.microsoft.com/office/drawing/2014/main" id="{9327F28D-8B81-FC41-86EE-DD51439C3848}"/>
              </a:ext>
            </a:extLst>
          </p:cNvPr>
          <p:cNvSpPr/>
          <p:nvPr/>
        </p:nvSpPr>
        <p:spPr>
          <a:xfrm>
            <a:off x="427200" y="1098925"/>
            <a:ext cx="2410800" cy="2820855"/>
          </a:xfrm>
          <a:prstGeom prst="rect">
            <a:avLst/>
          </a:prstGeom>
          <a:solidFill>
            <a:srgbClr val="FFFFFF"/>
          </a:solidFill>
          <a:ln>
            <a:noFill/>
          </a:ln>
          <a:effectLst>
            <a:outerShdw blurRad="242888" dist="76200" dir="3720000" algn="bl" rotWithShape="0">
              <a:srgbClr val="434343">
                <a:alpha val="21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 name="Shape 155">
            <a:extLst>
              <a:ext uri="{FF2B5EF4-FFF2-40B4-BE49-F238E27FC236}">
                <a16:creationId xmlns:a16="http://schemas.microsoft.com/office/drawing/2014/main" id="{56A0CDFA-4C80-D343-9DFE-523882D5F190}"/>
              </a:ext>
            </a:extLst>
          </p:cNvPr>
          <p:cNvGrpSpPr/>
          <p:nvPr/>
        </p:nvGrpSpPr>
        <p:grpSpPr>
          <a:xfrm>
            <a:off x="3937134" y="1245108"/>
            <a:ext cx="2464427" cy="2507932"/>
            <a:chOff x="2852400" y="1288600"/>
            <a:chExt cx="3214750" cy="3271500"/>
          </a:xfrm>
        </p:grpSpPr>
        <p:grpSp>
          <p:nvGrpSpPr>
            <p:cNvPr id="10" name="Shape 156">
              <a:extLst>
                <a:ext uri="{FF2B5EF4-FFF2-40B4-BE49-F238E27FC236}">
                  <a16:creationId xmlns:a16="http://schemas.microsoft.com/office/drawing/2014/main" id="{242238F0-83FF-9C41-B6FA-33DE566D2371}"/>
                </a:ext>
              </a:extLst>
            </p:cNvPr>
            <p:cNvGrpSpPr/>
            <p:nvPr/>
          </p:nvGrpSpPr>
          <p:grpSpPr>
            <a:xfrm>
              <a:off x="2852400" y="2099500"/>
              <a:ext cx="834000" cy="2460600"/>
              <a:chOff x="1283625" y="1283550"/>
              <a:chExt cx="834000" cy="2460600"/>
            </a:xfrm>
          </p:grpSpPr>
          <p:sp>
            <p:nvSpPr>
              <p:cNvPr id="35" name="Shape 157">
                <a:extLst>
                  <a:ext uri="{FF2B5EF4-FFF2-40B4-BE49-F238E27FC236}">
                    <a16:creationId xmlns:a16="http://schemas.microsoft.com/office/drawing/2014/main" id="{73DB9571-1273-DF49-BF13-D1FE1601414C}"/>
                  </a:ext>
                </a:extLst>
              </p:cNvPr>
              <p:cNvSpPr/>
              <p:nvPr/>
            </p:nvSpPr>
            <p:spPr>
              <a:xfrm>
                <a:off x="1436475" y="3215850"/>
                <a:ext cx="528300" cy="5283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158">
                <a:extLst>
                  <a:ext uri="{FF2B5EF4-FFF2-40B4-BE49-F238E27FC236}">
                    <a16:creationId xmlns:a16="http://schemas.microsoft.com/office/drawing/2014/main" id="{F36A5C0D-3966-9E45-8032-AA8573088A3E}"/>
                  </a:ext>
                </a:extLst>
              </p:cNvPr>
              <p:cNvSpPr/>
              <p:nvPr/>
            </p:nvSpPr>
            <p:spPr>
              <a:xfrm>
                <a:off x="1283625" y="25717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37" name="Shape 159">
                <a:extLst>
                  <a:ext uri="{FF2B5EF4-FFF2-40B4-BE49-F238E27FC236}">
                    <a16:creationId xmlns:a16="http://schemas.microsoft.com/office/drawing/2014/main" id="{96F5AA9C-5CD5-3545-A1AF-E60901AF08F6}"/>
                  </a:ext>
                </a:extLst>
              </p:cNvPr>
              <p:cNvSpPr/>
              <p:nvPr/>
            </p:nvSpPr>
            <p:spPr>
              <a:xfrm>
                <a:off x="1283625" y="12835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38" name="Shape 160">
                <a:extLst>
                  <a:ext uri="{FF2B5EF4-FFF2-40B4-BE49-F238E27FC236}">
                    <a16:creationId xmlns:a16="http://schemas.microsoft.com/office/drawing/2014/main" id="{4CD89E3C-348E-5A47-804B-254361222CF0}"/>
                  </a:ext>
                </a:extLst>
              </p:cNvPr>
              <p:cNvSpPr/>
              <p:nvPr/>
            </p:nvSpPr>
            <p:spPr>
              <a:xfrm>
                <a:off x="1283625" y="19276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cxnSp>
            <p:nvCxnSpPr>
              <p:cNvPr id="39" name="Shape 161">
                <a:extLst>
                  <a:ext uri="{FF2B5EF4-FFF2-40B4-BE49-F238E27FC236}">
                    <a16:creationId xmlns:a16="http://schemas.microsoft.com/office/drawing/2014/main" id="{E7E3FC45-B965-A340-A086-1BE1ED64EA15}"/>
                  </a:ext>
                </a:extLst>
              </p:cNvPr>
              <p:cNvCxnSpPr>
                <a:stCxn id="35" idx="0"/>
                <a:endCxn id="36" idx="2"/>
              </p:cNvCxnSpPr>
              <p:nvPr/>
            </p:nvCxnSpPr>
            <p:spPr>
              <a:xfrm rot="10800000">
                <a:off x="1700625" y="29932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40" name="Shape 162">
                <a:extLst>
                  <a:ext uri="{FF2B5EF4-FFF2-40B4-BE49-F238E27FC236}">
                    <a16:creationId xmlns:a16="http://schemas.microsoft.com/office/drawing/2014/main" id="{5F1D940C-E586-1247-9A8D-5F66E4EBFCDF}"/>
                  </a:ext>
                </a:extLst>
              </p:cNvPr>
              <p:cNvCxnSpPr>
                <a:stCxn id="36" idx="0"/>
                <a:endCxn id="38" idx="2"/>
              </p:cNvCxnSpPr>
              <p:nvPr/>
            </p:nvCxnSpPr>
            <p:spPr>
              <a:xfrm rot="10800000">
                <a:off x="1700625" y="23491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41" name="Shape 163">
                <a:extLst>
                  <a:ext uri="{FF2B5EF4-FFF2-40B4-BE49-F238E27FC236}">
                    <a16:creationId xmlns:a16="http://schemas.microsoft.com/office/drawing/2014/main" id="{5A44069D-07D0-7944-9FD5-1FE6E461824E}"/>
                  </a:ext>
                </a:extLst>
              </p:cNvPr>
              <p:cNvCxnSpPr>
                <a:stCxn id="38" idx="0"/>
                <a:endCxn id="37" idx="2"/>
              </p:cNvCxnSpPr>
              <p:nvPr/>
            </p:nvCxnSpPr>
            <p:spPr>
              <a:xfrm rot="10800000">
                <a:off x="1700625" y="1705050"/>
                <a:ext cx="0" cy="222600"/>
              </a:xfrm>
              <a:prstGeom prst="straightConnector1">
                <a:avLst/>
              </a:prstGeom>
              <a:noFill/>
              <a:ln w="28575" cap="flat" cmpd="sng">
                <a:solidFill>
                  <a:srgbClr val="595959"/>
                </a:solidFill>
                <a:prstDash val="solid"/>
                <a:round/>
                <a:headEnd type="none" w="med" len="med"/>
                <a:tailEnd type="stealth" w="med" len="med"/>
              </a:ln>
            </p:spPr>
          </p:cxnSp>
        </p:grpSp>
        <p:cxnSp>
          <p:nvCxnSpPr>
            <p:cNvPr id="11" name="Shape 164">
              <a:extLst>
                <a:ext uri="{FF2B5EF4-FFF2-40B4-BE49-F238E27FC236}">
                  <a16:creationId xmlns:a16="http://schemas.microsoft.com/office/drawing/2014/main" id="{57DBBE9E-8DB3-5345-9380-6F4A0AA75344}"/>
                </a:ext>
              </a:extLst>
            </p:cNvPr>
            <p:cNvCxnSpPr>
              <a:stCxn id="23" idx="0"/>
              <a:endCxn id="20" idx="4"/>
            </p:cNvCxnSpPr>
            <p:nvPr/>
          </p:nvCxnSpPr>
          <p:spPr>
            <a:xfrm rot="10800000">
              <a:off x="5650150" y="1816900"/>
              <a:ext cx="0" cy="282600"/>
            </a:xfrm>
            <a:prstGeom prst="straightConnector1">
              <a:avLst/>
            </a:prstGeom>
            <a:noFill/>
            <a:ln w="28575" cap="flat" cmpd="sng">
              <a:solidFill>
                <a:srgbClr val="595959"/>
              </a:solidFill>
              <a:prstDash val="solid"/>
              <a:round/>
              <a:headEnd type="none" w="med" len="med"/>
              <a:tailEnd type="stealth" w="med" len="med"/>
            </a:ln>
          </p:spPr>
        </p:cxnSp>
        <p:grpSp>
          <p:nvGrpSpPr>
            <p:cNvPr id="12" name="Shape 167">
              <a:extLst>
                <a:ext uri="{FF2B5EF4-FFF2-40B4-BE49-F238E27FC236}">
                  <a16:creationId xmlns:a16="http://schemas.microsoft.com/office/drawing/2014/main" id="{7CCBD164-5332-684F-848C-26103C231C83}"/>
                </a:ext>
              </a:extLst>
            </p:cNvPr>
            <p:cNvGrpSpPr/>
            <p:nvPr/>
          </p:nvGrpSpPr>
          <p:grpSpPr>
            <a:xfrm>
              <a:off x="4042775" y="2099500"/>
              <a:ext cx="834000" cy="2460600"/>
              <a:chOff x="1283625" y="1283550"/>
              <a:chExt cx="834000" cy="2460600"/>
            </a:xfrm>
          </p:grpSpPr>
          <p:sp>
            <p:nvSpPr>
              <p:cNvPr id="28" name="Shape 168">
                <a:extLst>
                  <a:ext uri="{FF2B5EF4-FFF2-40B4-BE49-F238E27FC236}">
                    <a16:creationId xmlns:a16="http://schemas.microsoft.com/office/drawing/2014/main" id="{781D03EA-9005-A94E-A5CD-BF21FC898C33}"/>
                  </a:ext>
                </a:extLst>
              </p:cNvPr>
              <p:cNvSpPr/>
              <p:nvPr/>
            </p:nvSpPr>
            <p:spPr>
              <a:xfrm>
                <a:off x="1436475" y="3215850"/>
                <a:ext cx="528300" cy="5283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 name="Shape 169">
                <a:extLst>
                  <a:ext uri="{FF2B5EF4-FFF2-40B4-BE49-F238E27FC236}">
                    <a16:creationId xmlns:a16="http://schemas.microsoft.com/office/drawing/2014/main" id="{3ECD14FC-770C-B74A-B511-6C6E71BF4C83}"/>
                  </a:ext>
                </a:extLst>
              </p:cNvPr>
              <p:cNvSpPr/>
              <p:nvPr/>
            </p:nvSpPr>
            <p:spPr>
              <a:xfrm>
                <a:off x="1283625" y="25717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30" name="Shape 170">
                <a:extLst>
                  <a:ext uri="{FF2B5EF4-FFF2-40B4-BE49-F238E27FC236}">
                    <a16:creationId xmlns:a16="http://schemas.microsoft.com/office/drawing/2014/main" id="{54FDE00B-A759-8A43-ABBA-E29BAE8A9B0B}"/>
                  </a:ext>
                </a:extLst>
              </p:cNvPr>
              <p:cNvSpPr/>
              <p:nvPr/>
            </p:nvSpPr>
            <p:spPr>
              <a:xfrm>
                <a:off x="1283625" y="12835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31" name="Shape 171">
                <a:extLst>
                  <a:ext uri="{FF2B5EF4-FFF2-40B4-BE49-F238E27FC236}">
                    <a16:creationId xmlns:a16="http://schemas.microsoft.com/office/drawing/2014/main" id="{014CB4D9-2CCF-954A-9BF9-89C8512EDFBE}"/>
                  </a:ext>
                </a:extLst>
              </p:cNvPr>
              <p:cNvSpPr/>
              <p:nvPr/>
            </p:nvSpPr>
            <p:spPr>
              <a:xfrm>
                <a:off x="1283625" y="19276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cxnSp>
            <p:nvCxnSpPr>
              <p:cNvPr id="32" name="Shape 172">
                <a:extLst>
                  <a:ext uri="{FF2B5EF4-FFF2-40B4-BE49-F238E27FC236}">
                    <a16:creationId xmlns:a16="http://schemas.microsoft.com/office/drawing/2014/main" id="{ED538C26-C9BD-EC4C-A2F6-8204D3F28644}"/>
                  </a:ext>
                </a:extLst>
              </p:cNvPr>
              <p:cNvCxnSpPr>
                <a:stCxn id="28" idx="0"/>
                <a:endCxn id="29" idx="2"/>
              </p:cNvCxnSpPr>
              <p:nvPr/>
            </p:nvCxnSpPr>
            <p:spPr>
              <a:xfrm rot="10800000">
                <a:off x="1700625" y="29932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33" name="Shape 173">
                <a:extLst>
                  <a:ext uri="{FF2B5EF4-FFF2-40B4-BE49-F238E27FC236}">
                    <a16:creationId xmlns:a16="http://schemas.microsoft.com/office/drawing/2014/main" id="{FCEB83B5-C455-3F4D-ABB1-52E44E2F4449}"/>
                  </a:ext>
                </a:extLst>
              </p:cNvPr>
              <p:cNvCxnSpPr>
                <a:stCxn id="29" idx="0"/>
                <a:endCxn id="31" idx="2"/>
              </p:cNvCxnSpPr>
              <p:nvPr/>
            </p:nvCxnSpPr>
            <p:spPr>
              <a:xfrm rot="10800000">
                <a:off x="1700625" y="23491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34" name="Shape 174">
                <a:extLst>
                  <a:ext uri="{FF2B5EF4-FFF2-40B4-BE49-F238E27FC236}">
                    <a16:creationId xmlns:a16="http://schemas.microsoft.com/office/drawing/2014/main" id="{F6F487AE-D2FB-A441-8419-D9AC4397134E}"/>
                  </a:ext>
                </a:extLst>
              </p:cNvPr>
              <p:cNvCxnSpPr>
                <a:stCxn id="31" idx="0"/>
                <a:endCxn id="30" idx="2"/>
              </p:cNvCxnSpPr>
              <p:nvPr/>
            </p:nvCxnSpPr>
            <p:spPr>
              <a:xfrm rot="10800000">
                <a:off x="1700625" y="1705050"/>
                <a:ext cx="0" cy="222600"/>
              </a:xfrm>
              <a:prstGeom prst="straightConnector1">
                <a:avLst/>
              </a:prstGeom>
              <a:noFill/>
              <a:ln w="28575" cap="flat" cmpd="sng">
                <a:solidFill>
                  <a:srgbClr val="595959"/>
                </a:solidFill>
                <a:prstDash val="solid"/>
                <a:round/>
                <a:headEnd type="none" w="med" len="med"/>
                <a:tailEnd type="stealth" w="med" len="med"/>
              </a:ln>
            </p:spPr>
          </p:cxnSp>
        </p:grpSp>
        <p:grpSp>
          <p:nvGrpSpPr>
            <p:cNvPr id="13" name="Shape 175">
              <a:extLst>
                <a:ext uri="{FF2B5EF4-FFF2-40B4-BE49-F238E27FC236}">
                  <a16:creationId xmlns:a16="http://schemas.microsoft.com/office/drawing/2014/main" id="{F0491FB5-C55C-944C-A12C-DF57CD38D049}"/>
                </a:ext>
              </a:extLst>
            </p:cNvPr>
            <p:cNvGrpSpPr/>
            <p:nvPr/>
          </p:nvGrpSpPr>
          <p:grpSpPr>
            <a:xfrm>
              <a:off x="5233150" y="2099500"/>
              <a:ext cx="834000" cy="2460600"/>
              <a:chOff x="1283625" y="1283550"/>
              <a:chExt cx="834000" cy="2460600"/>
            </a:xfrm>
          </p:grpSpPr>
          <p:sp>
            <p:nvSpPr>
              <p:cNvPr id="21" name="Shape 176">
                <a:extLst>
                  <a:ext uri="{FF2B5EF4-FFF2-40B4-BE49-F238E27FC236}">
                    <a16:creationId xmlns:a16="http://schemas.microsoft.com/office/drawing/2014/main" id="{94BB1C0D-750D-7B40-A4D9-8DE4328401A7}"/>
                  </a:ext>
                </a:extLst>
              </p:cNvPr>
              <p:cNvSpPr/>
              <p:nvPr/>
            </p:nvSpPr>
            <p:spPr>
              <a:xfrm>
                <a:off x="1436475" y="3215850"/>
                <a:ext cx="528300" cy="5283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 name="Shape 177">
                <a:extLst>
                  <a:ext uri="{FF2B5EF4-FFF2-40B4-BE49-F238E27FC236}">
                    <a16:creationId xmlns:a16="http://schemas.microsoft.com/office/drawing/2014/main" id="{4A7D0D02-F46E-4F4D-ADA6-D59C53DBD779}"/>
                  </a:ext>
                </a:extLst>
              </p:cNvPr>
              <p:cNvSpPr/>
              <p:nvPr/>
            </p:nvSpPr>
            <p:spPr>
              <a:xfrm>
                <a:off x="1283625" y="25717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23" name="Shape 165">
                <a:extLst>
                  <a:ext uri="{FF2B5EF4-FFF2-40B4-BE49-F238E27FC236}">
                    <a16:creationId xmlns:a16="http://schemas.microsoft.com/office/drawing/2014/main" id="{FEAC930A-7E62-394A-B490-0BC31C5136E0}"/>
                  </a:ext>
                </a:extLst>
              </p:cNvPr>
              <p:cNvSpPr/>
              <p:nvPr/>
            </p:nvSpPr>
            <p:spPr>
              <a:xfrm>
                <a:off x="1283625" y="12835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24" name="Shape 178">
                <a:extLst>
                  <a:ext uri="{FF2B5EF4-FFF2-40B4-BE49-F238E27FC236}">
                    <a16:creationId xmlns:a16="http://schemas.microsoft.com/office/drawing/2014/main" id="{DBCDFFC4-32EA-6444-8B3A-29276DCEF250}"/>
                  </a:ext>
                </a:extLst>
              </p:cNvPr>
              <p:cNvSpPr/>
              <p:nvPr/>
            </p:nvSpPr>
            <p:spPr>
              <a:xfrm>
                <a:off x="1283625" y="19276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cxnSp>
            <p:nvCxnSpPr>
              <p:cNvPr id="25" name="Shape 179">
                <a:extLst>
                  <a:ext uri="{FF2B5EF4-FFF2-40B4-BE49-F238E27FC236}">
                    <a16:creationId xmlns:a16="http://schemas.microsoft.com/office/drawing/2014/main" id="{21B82010-C871-2C4D-A1BB-B32EF1C87656}"/>
                  </a:ext>
                </a:extLst>
              </p:cNvPr>
              <p:cNvCxnSpPr>
                <a:stCxn id="21" idx="0"/>
                <a:endCxn id="22" idx="2"/>
              </p:cNvCxnSpPr>
              <p:nvPr/>
            </p:nvCxnSpPr>
            <p:spPr>
              <a:xfrm rot="10800000">
                <a:off x="1700625" y="29932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26" name="Shape 180">
                <a:extLst>
                  <a:ext uri="{FF2B5EF4-FFF2-40B4-BE49-F238E27FC236}">
                    <a16:creationId xmlns:a16="http://schemas.microsoft.com/office/drawing/2014/main" id="{A61BA1DF-8B50-3E43-8003-B4C606C0A5A2}"/>
                  </a:ext>
                </a:extLst>
              </p:cNvPr>
              <p:cNvCxnSpPr>
                <a:stCxn id="22" idx="0"/>
                <a:endCxn id="24" idx="2"/>
              </p:cNvCxnSpPr>
              <p:nvPr/>
            </p:nvCxnSpPr>
            <p:spPr>
              <a:xfrm rot="10800000">
                <a:off x="1700625" y="23491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27" name="Shape 181">
                <a:extLst>
                  <a:ext uri="{FF2B5EF4-FFF2-40B4-BE49-F238E27FC236}">
                    <a16:creationId xmlns:a16="http://schemas.microsoft.com/office/drawing/2014/main" id="{6A35DC44-5CF2-F447-A722-731661DDA795}"/>
                  </a:ext>
                </a:extLst>
              </p:cNvPr>
              <p:cNvCxnSpPr>
                <a:stCxn id="24" idx="0"/>
                <a:endCxn id="23" idx="2"/>
              </p:cNvCxnSpPr>
              <p:nvPr/>
            </p:nvCxnSpPr>
            <p:spPr>
              <a:xfrm rot="10800000">
                <a:off x="1700625" y="1705050"/>
                <a:ext cx="0" cy="222600"/>
              </a:xfrm>
              <a:prstGeom prst="straightConnector1">
                <a:avLst/>
              </a:prstGeom>
              <a:noFill/>
              <a:ln w="28575" cap="flat" cmpd="sng">
                <a:solidFill>
                  <a:srgbClr val="595959"/>
                </a:solidFill>
                <a:prstDash val="solid"/>
                <a:round/>
                <a:headEnd type="none" w="med" len="med"/>
                <a:tailEnd type="stealth" w="med" len="med"/>
              </a:ln>
            </p:spPr>
          </p:cxnSp>
        </p:grpSp>
        <p:cxnSp>
          <p:nvCxnSpPr>
            <p:cNvPr id="14" name="Shape 182">
              <a:extLst>
                <a:ext uri="{FF2B5EF4-FFF2-40B4-BE49-F238E27FC236}">
                  <a16:creationId xmlns:a16="http://schemas.microsoft.com/office/drawing/2014/main" id="{D16AF48A-7776-5341-9F61-AAFB2FDDB533}"/>
                </a:ext>
              </a:extLst>
            </p:cNvPr>
            <p:cNvCxnSpPr>
              <a:stCxn id="37" idx="3"/>
              <a:endCxn id="30" idx="1"/>
            </p:cNvCxnSpPr>
            <p:nvPr/>
          </p:nvCxnSpPr>
          <p:spPr>
            <a:xfrm>
              <a:off x="3686400" y="23102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5" name="Shape 183">
              <a:extLst>
                <a:ext uri="{FF2B5EF4-FFF2-40B4-BE49-F238E27FC236}">
                  <a16:creationId xmlns:a16="http://schemas.microsoft.com/office/drawing/2014/main" id="{FD0AA403-2DE7-5A45-B51F-7A4163155038}"/>
                </a:ext>
              </a:extLst>
            </p:cNvPr>
            <p:cNvCxnSpPr>
              <a:stCxn id="29" idx="3"/>
              <a:endCxn id="22" idx="1"/>
            </p:cNvCxnSpPr>
            <p:nvPr/>
          </p:nvCxnSpPr>
          <p:spPr>
            <a:xfrm>
              <a:off x="4876775" y="35984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6" name="Shape 184">
              <a:extLst>
                <a:ext uri="{FF2B5EF4-FFF2-40B4-BE49-F238E27FC236}">
                  <a16:creationId xmlns:a16="http://schemas.microsoft.com/office/drawing/2014/main" id="{9222EDDD-5D47-B544-BC77-775C73BF833E}"/>
                </a:ext>
              </a:extLst>
            </p:cNvPr>
            <p:cNvCxnSpPr>
              <a:stCxn id="31" idx="3"/>
              <a:endCxn id="24" idx="1"/>
            </p:cNvCxnSpPr>
            <p:nvPr/>
          </p:nvCxnSpPr>
          <p:spPr>
            <a:xfrm>
              <a:off x="4876775" y="29543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7" name="Shape 185">
              <a:extLst>
                <a:ext uri="{FF2B5EF4-FFF2-40B4-BE49-F238E27FC236}">
                  <a16:creationId xmlns:a16="http://schemas.microsoft.com/office/drawing/2014/main" id="{A362F633-73A4-E34B-9A9D-8FA4F014BB5D}"/>
                </a:ext>
              </a:extLst>
            </p:cNvPr>
            <p:cNvCxnSpPr>
              <a:stCxn id="30" idx="3"/>
              <a:endCxn id="23" idx="1"/>
            </p:cNvCxnSpPr>
            <p:nvPr/>
          </p:nvCxnSpPr>
          <p:spPr>
            <a:xfrm>
              <a:off x="4876775" y="23102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8" name="Shape 186">
              <a:extLst>
                <a:ext uri="{FF2B5EF4-FFF2-40B4-BE49-F238E27FC236}">
                  <a16:creationId xmlns:a16="http://schemas.microsoft.com/office/drawing/2014/main" id="{D0F39BCA-FECC-3143-98CA-97D94FD976DB}"/>
                </a:ext>
              </a:extLst>
            </p:cNvPr>
            <p:cNvCxnSpPr>
              <a:stCxn id="36" idx="3"/>
              <a:endCxn id="29" idx="1"/>
            </p:cNvCxnSpPr>
            <p:nvPr/>
          </p:nvCxnSpPr>
          <p:spPr>
            <a:xfrm>
              <a:off x="3686400" y="35984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9" name="Shape 187">
              <a:extLst>
                <a:ext uri="{FF2B5EF4-FFF2-40B4-BE49-F238E27FC236}">
                  <a16:creationId xmlns:a16="http://schemas.microsoft.com/office/drawing/2014/main" id="{7F6D1A40-70A3-EC43-B4AF-39321C5022A3}"/>
                </a:ext>
              </a:extLst>
            </p:cNvPr>
            <p:cNvCxnSpPr>
              <a:stCxn id="38" idx="3"/>
              <a:endCxn id="31" idx="1"/>
            </p:cNvCxnSpPr>
            <p:nvPr/>
          </p:nvCxnSpPr>
          <p:spPr>
            <a:xfrm>
              <a:off x="3686400" y="2954350"/>
              <a:ext cx="356400" cy="0"/>
            </a:xfrm>
            <a:prstGeom prst="straightConnector1">
              <a:avLst/>
            </a:prstGeom>
            <a:noFill/>
            <a:ln w="28575" cap="flat" cmpd="sng">
              <a:solidFill>
                <a:srgbClr val="595959"/>
              </a:solidFill>
              <a:prstDash val="solid"/>
              <a:round/>
              <a:headEnd type="none" w="med" len="med"/>
              <a:tailEnd type="stealth" w="med" len="med"/>
            </a:ln>
          </p:spPr>
        </p:cxnSp>
        <p:sp>
          <p:nvSpPr>
            <p:cNvPr id="20" name="Shape 166">
              <a:extLst>
                <a:ext uri="{FF2B5EF4-FFF2-40B4-BE49-F238E27FC236}">
                  <a16:creationId xmlns:a16="http://schemas.microsoft.com/office/drawing/2014/main" id="{57F5021F-38B4-E642-BB93-3CAFF7F46734}"/>
                </a:ext>
              </a:extLst>
            </p:cNvPr>
            <p:cNvSpPr/>
            <p:nvPr/>
          </p:nvSpPr>
          <p:spPr>
            <a:xfrm>
              <a:off x="5386000" y="1288600"/>
              <a:ext cx="528300" cy="5283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pic>
        <p:nvPicPr>
          <p:cNvPr id="42" name="Shape 188">
            <a:extLst>
              <a:ext uri="{FF2B5EF4-FFF2-40B4-BE49-F238E27FC236}">
                <a16:creationId xmlns:a16="http://schemas.microsoft.com/office/drawing/2014/main" id="{AC200224-6A2B-6C40-A022-5467B3CA48F1}"/>
              </a:ext>
            </a:extLst>
          </p:cNvPr>
          <p:cNvPicPr preferRelativeResize="0"/>
          <p:nvPr/>
        </p:nvPicPr>
        <p:blipFill rotWithShape="1">
          <a:blip r:embed="rId3">
            <a:alphaModFix/>
          </a:blip>
          <a:srcRect b="13584"/>
          <a:stretch/>
        </p:blipFill>
        <p:spPr>
          <a:xfrm>
            <a:off x="442875" y="1689420"/>
            <a:ext cx="2262299" cy="1863600"/>
          </a:xfrm>
          <a:prstGeom prst="rect">
            <a:avLst/>
          </a:prstGeom>
          <a:noFill/>
          <a:ln>
            <a:noFill/>
          </a:ln>
        </p:spPr>
      </p:pic>
      <p:pic>
        <p:nvPicPr>
          <p:cNvPr id="43" name="Shape 192" descr="Screen Shot 2014-04-23 at 6.25.35 PM.png">
            <a:extLst>
              <a:ext uri="{FF2B5EF4-FFF2-40B4-BE49-F238E27FC236}">
                <a16:creationId xmlns:a16="http://schemas.microsoft.com/office/drawing/2014/main" id="{E2743133-272D-8946-A316-ED244100C951}"/>
              </a:ext>
            </a:extLst>
          </p:cNvPr>
          <p:cNvPicPr preferRelativeResize="0"/>
          <p:nvPr/>
        </p:nvPicPr>
        <p:blipFill rotWithShape="1">
          <a:blip r:embed="rId4">
            <a:alphaModFix/>
          </a:blip>
          <a:srcRect t="34533" b="35021"/>
          <a:stretch/>
        </p:blipFill>
        <p:spPr>
          <a:xfrm rot="5400000">
            <a:off x="6867992" y="2344982"/>
            <a:ext cx="2591266" cy="224850"/>
          </a:xfrm>
          <a:prstGeom prst="rect">
            <a:avLst/>
          </a:prstGeom>
          <a:noFill/>
          <a:ln>
            <a:noFill/>
          </a:ln>
        </p:spPr>
      </p:pic>
      <p:pic>
        <p:nvPicPr>
          <p:cNvPr id="44" name="Shape 193">
            <a:extLst>
              <a:ext uri="{FF2B5EF4-FFF2-40B4-BE49-F238E27FC236}">
                <a16:creationId xmlns:a16="http://schemas.microsoft.com/office/drawing/2014/main" id="{4FCE23DB-9B65-0A46-868C-CDDDDEBDBCE3}"/>
              </a:ext>
            </a:extLst>
          </p:cNvPr>
          <p:cNvPicPr preferRelativeResize="0"/>
          <p:nvPr/>
        </p:nvPicPr>
        <p:blipFill>
          <a:blip r:embed="rId5">
            <a:alphaModFix/>
          </a:blip>
          <a:stretch>
            <a:fillRect/>
          </a:stretch>
        </p:blipFill>
        <p:spPr>
          <a:xfrm>
            <a:off x="8320525" y="1168890"/>
            <a:ext cx="302700" cy="436225"/>
          </a:xfrm>
          <a:prstGeom prst="rect">
            <a:avLst/>
          </a:prstGeom>
          <a:noFill/>
          <a:ln>
            <a:noFill/>
          </a:ln>
        </p:spPr>
      </p:pic>
      <p:sp>
        <p:nvSpPr>
          <p:cNvPr id="45" name="Shape 195">
            <a:extLst>
              <a:ext uri="{FF2B5EF4-FFF2-40B4-BE49-F238E27FC236}">
                <a16:creationId xmlns:a16="http://schemas.microsoft.com/office/drawing/2014/main" id="{3ABAC000-72BF-1143-A1D8-5003811E0215}"/>
              </a:ext>
            </a:extLst>
          </p:cNvPr>
          <p:cNvSpPr/>
          <p:nvPr/>
        </p:nvSpPr>
        <p:spPr>
          <a:xfrm>
            <a:off x="2963550" y="2136125"/>
            <a:ext cx="715200" cy="8745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196">
            <a:extLst>
              <a:ext uri="{FF2B5EF4-FFF2-40B4-BE49-F238E27FC236}">
                <a16:creationId xmlns:a16="http://schemas.microsoft.com/office/drawing/2014/main" id="{1D6D9F67-44CD-DD44-BABD-5E8261B7A922}"/>
              </a:ext>
            </a:extLst>
          </p:cNvPr>
          <p:cNvSpPr/>
          <p:nvPr/>
        </p:nvSpPr>
        <p:spPr>
          <a:xfrm>
            <a:off x="6723700" y="2136125"/>
            <a:ext cx="715200" cy="8745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197">
            <a:extLst>
              <a:ext uri="{FF2B5EF4-FFF2-40B4-BE49-F238E27FC236}">
                <a16:creationId xmlns:a16="http://schemas.microsoft.com/office/drawing/2014/main" id="{D5794FCA-B4E1-9743-A1B9-F06CD0A19B83}"/>
              </a:ext>
            </a:extLst>
          </p:cNvPr>
          <p:cNvSpPr/>
          <p:nvPr/>
        </p:nvSpPr>
        <p:spPr>
          <a:xfrm rot="5400000">
            <a:off x="1446025" y="2980840"/>
            <a:ext cx="302700" cy="23088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198">
            <a:extLst>
              <a:ext uri="{FF2B5EF4-FFF2-40B4-BE49-F238E27FC236}">
                <a16:creationId xmlns:a16="http://schemas.microsoft.com/office/drawing/2014/main" id="{34080D0F-F1F1-2648-AB77-0DF79EB56EEB}"/>
              </a:ext>
            </a:extLst>
          </p:cNvPr>
          <p:cNvSpPr/>
          <p:nvPr/>
        </p:nvSpPr>
        <p:spPr>
          <a:xfrm rot="5400000">
            <a:off x="4970725" y="2733640"/>
            <a:ext cx="302700" cy="28032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199">
            <a:extLst>
              <a:ext uri="{FF2B5EF4-FFF2-40B4-BE49-F238E27FC236}">
                <a16:creationId xmlns:a16="http://schemas.microsoft.com/office/drawing/2014/main" id="{CB7BB5B1-FC84-7349-9A83-38AFC9AFF817}"/>
              </a:ext>
            </a:extLst>
          </p:cNvPr>
          <p:cNvSpPr/>
          <p:nvPr/>
        </p:nvSpPr>
        <p:spPr>
          <a:xfrm rot="5400000">
            <a:off x="8013075" y="3720490"/>
            <a:ext cx="302700" cy="8295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200">
            <a:extLst>
              <a:ext uri="{FF2B5EF4-FFF2-40B4-BE49-F238E27FC236}">
                <a16:creationId xmlns:a16="http://schemas.microsoft.com/office/drawing/2014/main" id="{49289D56-7061-CD40-BF73-81182FAE6FA3}"/>
              </a:ext>
            </a:extLst>
          </p:cNvPr>
          <p:cNvSpPr txBox="1"/>
          <p:nvPr/>
        </p:nvSpPr>
        <p:spPr>
          <a:xfrm>
            <a:off x="604100" y="4119280"/>
            <a:ext cx="2006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lumMod val="50000"/>
                  </a:schemeClr>
                </a:solidFill>
              </a:rPr>
              <a:t>Fixed-length segment</a:t>
            </a:r>
            <a:endParaRPr dirty="0">
              <a:solidFill>
                <a:schemeClr val="bg2">
                  <a:lumMod val="50000"/>
                </a:schemeClr>
              </a:solidFill>
            </a:endParaRPr>
          </a:p>
        </p:txBody>
      </p:sp>
      <p:sp>
        <p:nvSpPr>
          <p:cNvPr id="51" name="Shape 201">
            <a:extLst>
              <a:ext uri="{FF2B5EF4-FFF2-40B4-BE49-F238E27FC236}">
                <a16:creationId xmlns:a16="http://schemas.microsoft.com/office/drawing/2014/main" id="{AC5F47BC-6F45-0849-ACD9-86B8B3254365}"/>
              </a:ext>
            </a:extLst>
          </p:cNvPr>
          <p:cNvSpPr txBox="1"/>
          <p:nvPr/>
        </p:nvSpPr>
        <p:spPr>
          <a:xfrm>
            <a:off x="3776850" y="4187530"/>
            <a:ext cx="26916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50000"/>
                  </a:schemeClr>
                </a:solidFill>
              </a:rPr>
              <a:t>Multi-layer LSTM network</a:t>
            </a:r>
            <a:endParaRPr dirty="0">
              <a:solidFill>
                <a:schemeClr val="bg2">
                  <a:lumMod val="50000"/>
                </a:schemeClr>
              </a:solidFill>
            </a:endParaRPr>
          </a:p>
        </p:txBody>
      </p:sp>
      <p:sp>
        <p:nvSpPr>
          <p:cNvPr id="52" name="Shape 202">
            <a:extLst>
              <a:ext uri="{FF2B5EF4-FFF2-40B4-BE49-F238E27FC236}">
                <a16:creationId xmlns:a16="http://schemas.microsoft.com/office/drawing/2014/main" id="{9AA790A5-2AAB-1643-95E8-BDBC0C31727C}"/>
              </a:ext>
            </a:extLst>
          </p:cNvPr>
          <p:cNvSpPr txBox="1"/>
          <p:nvPr/>
        </p:nvSpPr>
        <p:spPr>
          <a:xfrm>
            <a:off x="7535225" y="4187530"/>
            <a:ext cx="12030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50000"/>
                  </a:schemeClr>
                </a:solidFill>
              </a:rPr>
              <a:t>D-vector</a:t>
            </a:r>
            <a:endParaRPr dirty="0">
              <a:solidFill>
                <a:schemeClr val="bg2">
                  <a:lumMod val="50000"/>
                </a:schemeClr>
              </a:solidFill>
            </a:endParaRPr>
          </a:p>
        </p:txBody>
      </p:sp>
      <p:sp>
        <p:nvSpPr>
          <p:cNvPr id="53" name="Text Placeholder 2">
            <a:extLst>
              <a:ext uri="{FF2B5EF4-FFF2-40B4-BE49-F238E27FC236}">
                <a16:creationId xmlns:a16="http://schemas.microsoft.com/office/drawing/2014/main" id="{DECBD87C-2A37-7744-8D19-6E9D95AFB621}"/>
              </a:ext>
            </a:extLst>
          </p:cNvPr>
          <p:cNvSpPr>
            <a:spLocks noGrp="1"/>
          </p:cNvSpPr>
          <p:nvPr>
            <p:ph type="body" idx="1"/>
          </p:nvPr>
        </p:nvSpPr>
        <p:spPr>
          <a:xfrm>
            <a:off x="777834" y="4577938"/>
            <a:ext cx="7445828" cy="528427"/>
          </a:xfrm>
        </p:spPr>
        <p:txBody>
          <a:bodyPr/>
          <a:lstStyle/>
          <a:p>
            <a:pPr marL="0" indent="0">
              <a:buSzPct val="100000"/>
              <a:buNone/>
            </a:pPr>
            <a:r>
              <a:rPr lang="en-US" sz="1000" dirty="0">
                <a:latin typeface="Times New Roman" panose="02020603050405020304" pitchFamily="18" charset="0"/>
                <a:cs typeface="Times New Roman" panose="02020603050405020304" pitchFamily="18" charset="0"/>
              </a:rPr>
              <a:t>Wan, Li, Quan Wang, Alan </a:t>
            </a:r>
            <a:r>
              <a:rPr lang="en-US" sz="1000" dirty="0" err="1">
                <a:latin typeface="Times New Roman" panose="02020603050405020304" pitchFamily="18" charset="0"/>
                <a:cs typeface="Times New Roman" panose="02020603050405020304" pitchFamily="18" charset="0"/>
              </a:rPr>
              <a:t>Papir</a:t>
            </a:r>
            <a:r>
              <a:rPr lang="en-US" sz="1000" dirty="0">
                <a:latin typeface="Times New Roman" panose="02020603050405020304" pitchFamily="18" charset="0"/>
                <a:cs typeface="Times New Roman" panose="02020603050405020304" pitchFamily="18" charset="0"/>
              </a:rPr>
              <a:t>, and Ignacio Lopez Moreno. “Generalized end-to-end loss for speaker verification.” In </a:t>
            </a:r>
            <a:r>
              <a:rPr lang="en-US" sz="1000" i="1" dirty="0">
                <a:latin typeface="Times New Roman" panose="02020603050405020304" pitchFamily="18" charset="0"/>
                <a:cs typeface="Times New Roman" panose="02020603050405020304" pitchFamily="18" charset="0"/>
              </a:rPr>
              <a:t>2018 IEEE International Conference on Acoustics, Speech and Signal Processing (ICASSP)</a:t>
            </a:r>
            <a:r>
              <a:rPr lang="en-US" sz="1000" dirty="0">
                <a:latin typeface="Times New Roman" panose="02020603050405020304" pitchFamily="18" charset="0"/>
                <a:cs typeface="Times New Roman" panose="02020603050405020304" pitchFamily="18" charset="0"/>
              </a:rPr>
              <a:t>, pp. 4879-4883. IEEE, 2018.</a:t>
            </a:r>
          </a:p>
        </p:txBody>
      </p:sp>
    </p:spTree>
    <p:extLst>
      <p:ext uri="{BB962C8B-B14F-4D97-AF65-F5344CB8AC3E}">
        <p14:creationId xmlns:p14="http://schemas.microsoft.com/office/powerpoint/2010/main" val="3749250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BDFC-1CE1-4E40-8E9A-9B8E616F5E6B}"/>
              </a:ext>
            </a:extLst>
          </p:cNvPr>
          <p:cNvSpPr>
            <a:spLocks noGrp="1"/>
          </p:cNvSpPr>
          <p:nvPr>
            <p:ph type="title"/>
          </p:nvPr>
        </p:nvSpPr>
        <p:spPr/>
        <p:txBody>
          <a:bodyPr/>
          <a:lstStyle/>
          <a:p>
            <a:r>
              <a:rPr lang="en" dirty="0"/>
              <a:t>Speaker Encoder: The d-vector system</a:t>
            </a:r>
            <a:endParaRPr lang="en-US" dirty="0"/>
          </a:p>
        </p:txBody>
      </p:sp>
      <p:sp>
        <p:nvSpPr>
          <p:cNvPr id="3" name="Text Placeholder 2">
            <a:extLst>
              <a:ext uri="{FF2B5EF4-FFF2-40B4-BE49-F238E27FC236}">
                <a16:creationId xmlns:a16="http://schemas.microsoft.com/office/drawing/2014/main" id="{BE4B6B18-309D-3547-8A1A-E66F265FA906}"/>
              </a:ext>
            </a:extLst>
          </p:cNvPr>
          <p:cNvSpPr>
            <a:spLocks noGrp="1"/>
          </p:cNvSpPr>
          <p:nvPr>
            <p:ph type="body" idx="1"/>
          </p:nvPr>
        </p:nvSpPr>
        <p:spPr/>
        <p:txBody>
          <a:bodyPr/>
          <a:lstStyle/>
          <a:p>
            <a:pPr>
              <a:lnSpc>
                <a:spcPct val="150000"/>
              </a:lnSpc>
            </a:pPr>
            <a:r>
              <a:rPr lang="en-US" dirty="0"/>
              <a:t>Lecture available on</a:t>
            </a:r>
          </a:p>
        </p:txBody>
      </p:sp>
      <p:sp>
        <p:nvSpPr>
          <p:cNvPr id="4" name="Text Placeholder 3">
            <a:extLst>
              <a:ext uri="{FF2B5EF4-FFF2-40B4-BE49-F238E27FC236}">
                <a16:creationId xmlns:a16="http://schemas.microsoft.com/office/drawing/2014/main" id="{C94C925A-92A2-9B4C-B38F-4C53D47A12EB}"/>
              </a:ext>
            </a:extLst>
          </p:cNvPr>
          <p:cNvSpPr>
            <a:spLocks noGrp="1"/>
          </p:cNvSpPr>
          <p:nvPr>
            <p:ph type="body" idx="2"/>
          </p:nvPr>
        </p:nvSpPr>
        <p:spPr/>
        <p:txBody>
          <a:bodyPr/>
          <a:lstStyle/>
          <a:p>
            <a:pPr>
              <a:lnSpc>
                <a:spcPct val="150000"/>
              </a:lnSpc>
            </a:pPr>
            <a:r>
              <a:rPr lang="en-US" dirty="0"/>
              <a:t>Scalable</a:t>
            </a:r>
          </a:p>
          <a:p>
            <a:pPr lvl="1">
              <a:lnSpc>
                <a:spcPct val="150000"/>
              </a:lnSpc>
              <a:spcBef>
                <a:spcPts val="0"/>
              </a:spcBef>
            </a:pPr>
            <a:r>
              <a:rPr lang="en-US" dirty="0"/>
              <a:t>Trained on 100K+ speakers</a:t>
            </a:r>
          </a:p>
          <a:p>
            <a:pPr>
              <a:lnSpc>
                <a:spcPct val="150000"/>
              </a:lnSpc>
            </a:pPr>
            <a:r>
              <a:rPr lang="en-US" dirty="0"/>
              <a:t>Efficient</a:t>
            </a:r>
          </a:p>
          <a:p>
            <a:pPr lvl="1">
              <a:lnSpc>
                <a:spcPct val="150000"/>
              </a:lnSpc>
              <a:spcBef>
                <a:spcPts val="0"/>
              </a:spcBef>
            </a:pPr>
            <a:r>
              <a:rPr lang="en-US" dirty="0"/>
              <a:t>Max-margin principle in each step</a:t>
            </a:r>
          </a:p>
          <a:p>
            <a:pPr>
              <a:lnSpc>
                <a:spcPct val="150000"/>
              </a:lnSpc>
            </a:pPr>
            <a:r>
              <a:rPr lang="en-US" dirty="0"/>
              <a:t>GE2E has proven better performance than:</a:t>
            </a:r>
          </a:p>
          <a:p>
            <a:pPr lvl="1">
              <a:lnSpc>
                <a:spcPct val="150000"/>
              </a:lnSpc>
              <a:spcBef>
                <a:spcPts val="0"/>
              </a:spcBef>
            </a:pPr>
            <a:r>
              <a:rPr lang="en-US" dirty="0" err="1"/>
              <a:t>Softmax</a:t>
            </a:r>
            <a:r>
              <a:rPr lang="en-US" dirty="0"/>
              <a:t> cross-entropy loss</a:t>
            </a:r>
          </a:p>
          <a:p>
            <a:pPr lvl="1">
              <a:lnSpc>
                <a:spcPct val="150000"/>
              </a:lnSpc>
              <a:spcBef>
                <a:spcPts val="0"/>
              </a:spcBef>
            </a:pPr>
            <a:r>
              <a:rPr lang="en-US" dirty="0"/>
              <a:t>Triplet loss</a:t>
            </a:r>
          </a:p>
          <a:p>
            <a:pPr lvl="1">
              <a:lnSpc>
                <a:spcPct val="150000"/>
              </a:lnSpc>
              <a:spcBef>
                <a:spcPts val="0"/>
              </a:spcBef>
            </a:pPr>
            <a:r>
              <a:rPr lang="en-US" dirty="0"/>
              <a:t>Tuple end-to-end loss</a:t>
            </a:r>
          </a:p>
          <a:p>
            <a:pPr>
              <a:lnSpc>
                <a:spcPct val="150000"/>
              </a:lnSpc>
            </a:pPr>
            <a:endParaRPr lang="en-US" dirty="0"/>
          </a:p>
        </p:txBody>
      </p:sp>
      <p:sp>
        <p:nvSpPr>
          <p:cNvPr id="5" name="Slide Number Placeholder 4">
            <a:extLst>
              <a:ext uri="{FF2B5EF4-FFF2-40B4-BE49-F238E27FC236}">
                <a16:creationId xmlns:a16="http://schemas.microsoft.com/office/drawing/2014/main" id="{7C00F501-D578-BC4D-B902-FF91B39B5BE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E2090AED-7C70-6542-8FA3-846E311992D4}"/>
              </a:ext>
            </a:extLst>
          </p:cNvPr>
          <p:cNvPicPr>
            <a:picLocks noChangeAspect="1"/>
          </p:cNvPicPr>
          <p:nvPr/>
        </p:nvPicPr>
        <p:blipFill>
          <a:blip r:embed="rId3"/>
          <a:stretch>
            <a:fillRect/>
          </a:stretch>
        </p:blipFill>
        <p:spPr>
          <a:xfrm>
            <a:off x="180900" y="1759169"/>
            <a:ext cx="3926282" cy="2690600"/>
          </a:xfrm>
          <a:prstGeom prst="rect">
            <a:avLst/>
          </a:prstGeom>
        </p:spPr>
      </p:pic>
      <p:pic>
        <p:nvPicPr>
          <p:cNvPr id="7" name="Picture 6">
            <a:extLst>
              <a:ext uri="{FF2B5EF4-FFF2-40B4-BE49-F238E27FC236}">
                <a16:creationId xmlns:a16="http://schemas.microsoft.com/office/drawing/2014/main" id="{182F7311-F303-4148-BCCA-A8E855AB214D}"/>
              </a:ext>
            </a:extLst>
          </p:cNvPr>
          <p:cNvPicPr>
            <a:picLocks noChangeAspect="1"/>
          </p:cNvPicPr>
          <p:nvPr/>
        </p:nvPicPr>
        <p:blipFill rotWithShape="1">
          <a:blip r:embed="rId4"/>
          <a:srcRect l="15179" t="33499" r="13563" b="34472"/>
          <a:stretch/>
        </p:blipFill>
        <p:spPr>
          <a:xfrm>
            <a:off x="2376203" y="1244402"/>
            <a:ext cx="657943" cy="295735"/>
          </a:xfrm>
          <a:prstGeom prst="rect">
            <a:avLst/>
          </a:prstGeom>
        </p:spPr>
      </p:pic>
      <p:pic>
        <p:nvPicPr>
          <p:cNvPr id="8" name="Shape 346">
            <a:extLst>
              <a:ext uri="{FF2B5EF4-FFF2-40B4-BE49-F238E27FC236}">
                <a16:creationId xmlns:a16="http://schemas.microsoft.com/office/drawing/2014/main" id="{026F8188-7AA0-6D41-B80B-A26873913C67}"/>
              </a:ext>
            </a:extLst>
          </p:cNvPr>
          <p:cNvPicPr preferRelativeResize="0"/>
          <p:nvPr/>
        </p:nvPicPr>
        <p:blipFill>
          <a:blip r:embed="rId5">
            <a:alphaModFix/>
          </a:blip>
          <a:stretch>
            <a:fillRect/>
          </a:stretch>
        </p:blipFill>
        <p:spPr>
          <a:xfrm>
            <a:off x="5915742" y="3581959"/>
            <a:ext cx="2708850" cy="1286924"/>
          </a:xfrm>
          <a:prstGeom prst="rect">
            <a:avLst/>
          </a:prstGeom>
          <a:noFill/>
          <a:ln>
            <a:noFill/>
          </a:ln>
        </p:spPr>
      </p:pic>
    </p:spTree>
    <p:extLst>
      <p:ext uri="{BB962C8B-B14F-4D97-AF65-F5344CB8AC3E}">
        <p14:creationId xmlns:p14="http://schemas.microsoft.com/office/powerpoint/2010/main" val="222012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err="1"/>
              <a:t>VoiceFilter</a:t>
            </a:r>
            <a:r>
              <a:rPr lang="en" dirty="0"/>
              <a:t>: System Architecture</a:t>
            </a:r>
            <a:endParaRPr dirty="0"/>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3E89EB57-4982-D544-9215-16BD8C9230A6}"/>
              </a:ext>
            </a:extLst>
          </p:cNvPr>
          <p:cNvPicPr>
            <a:picLocks noChangeAspect="1"/>
          </p:cNvPicPr>
          <p:nvPr/>
        </p:nvPicPr>
        <p:blipFill>
          <a:blip r:embed="rId3"/>
          <a:stretch>
            <a:fillRect/>
          </a:stretch>
        </p:blipFill>
        <p:spPr>
          <a:xfrm>
            <a:off x="743081" y="1012043"/>
            <a:ext cx="7918376" cy="4123900"/>
          </a:xfrm>
          <a:prstGeom prst="rect">
            <a:avLst/>
          </a:prstGeom>
        </p:spPr>
      </p:pic>
    </p:spTree>
    <p:extLst>
      <p:ext uri="{BB962C8B-B14F-4D97-AF65-F5344CB8AC3E}">
        <p14:creationId xmlns:p14="http://schemas.microsoft.com/office/powerpoint/2010/main" val="2966019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Design Details Explained</a:t>
            </a:r>
            <a:endParaRPr dirty="0"/>
          </a:p>
        </p:txBody>
      </p:sp>
      <p:sp>
        <p:nvSpPr>
          <p:cNvPr id="402" name="Shape 402"/>
          <p:cNvSpPr txBox="1">
            <a:spLocks noGrp="1"/>
          </p:cNvSpPr>
          <p:nvPr>
            <p:ph type="body" idx="1"/>
          </p:nvPr>
        </p:nvSpPr>
        <p:spPr>
          <a:xfrm>
            <a:off x="180900" y="1143699"/>
            <a:ext cx="5850587" cy="3826123"/>
          </a:xfrm>
          <a:prstGeom prst="rect">
            <a:avLst/>
          </a:prstGeom>
        </p:spPr>
        <p:txBody>
          <a:bodyPr spcFirstLastPara="1" wrap="square" lIns="91425" tIns="91425" rIns="91425" bIns="91425" anchor="t" anchorCtr="0">
            <a:noAutofit/>
          </a:bodyPr>
          <a:lstStyle/>
          <a:p>
            <a:pPr fontAlgn="base">
              <a:lnSpc>
                <a:spcPct val="200000"/>
              </a:lnSpc>
            </a:pPr>
            <a:r>
              <a:rPr lang="en-US" dirty="0"/>
              <a:t>Why concatenate between CNN and LSTM?</a:t>
            </a:r>
          </a:p>
          <a:p>
            <a:pPr lvl="1" fontAlgn="base">
              <a:lnSpc>
                <a:spcPct val="200000"/>
              </a:lnSpc>
              <a:spcBef>
                <a:spcPts val="0"/>
              </a:spcBef>
            </a:pPr>
            <a:r>
              <a:rPr lang="en-US" dirty="0"/>
              <a:t>CNN: captures time-frequency contextual information</a:t>
            </a:r>
          </a:p>
          <a:p>
            <a:pPr lvl="2" fontAlgn="base">
              <a:lnSpc>
                <a:spcPct val="200000"/>
              </a:lnSpc>
              <a:spcBef>
                <a:spcPts val="0"/>
              </a:spcBef>
            </a:pPr>
            <a:r>
              <a:rPr lang="en-US" dirty="0"/>
              <a:t>d-vector is already compact, no need for convolutions</a:t>
            </a:r>
          </a:p>
          <a:p>
            <a:pPr lvl="1" fontAlgn="base">
              <a:lnSpc>
                <a:spcPct val="200000"/>
              </a:lnSpc>
              <a:spcBef>
                <a:spcPts val="0"/>
              </a:spcBef>
            </a:pPr>
            <a:r>
              <a:rPr lang="en-US" dirty="0"/>
              <a:t>LSTM: emphasizes speaker information through time</a:t>
            </a:r>
          </a:p>
          <a:p>
            <a:pPr fontAlgn="base">
              <a:lnSpc>
                <a:spcPct val="200000"/>
              </a:lnSpc>
            </a:pPr>
            <a:r>
              <a:rPr lang="en-US" dirty="0"/>
              <a:t>Why masking not regression?</a:t>
            </a:r>
          </a:p>
          <a:p>
            <a:pPr lvl="1" fontAlgn="base">
              <a:lnSpc>
                <a:spcPct val="200000"/>
              </a:lnSpc>
              <a:spcBef>
                <a:spcPts val="0"/>
              </a:spcBef>
            </a:pPr>
            <a:r>
              <a:rPr lang="en-US" dirty="0"/>
              <a:t>Actually both will work</a:t>
            </a:r>
          </a:p>
          <a:p>
            <a:pPr lvl="1" fontAlgn="base">
              <a:lnSpc>
                <a:spcPct val="200000"/>
              </a:lnSpc>
              <a:spcBef>
                <a:spcPts val="0"/>
              </a:spcBef>
            </a:pPr>
            <a:r>
              <a:rPr lang="en-US" dirty="0"/>
              <a:t>Masking has proven better performance</a:t>
            </a:r>
          </a:p>
          <a:p>
            <a:pPr lvl="1" fontAlgn="base">
              <a:lnSpc>
                <a:spcPct val="200000"/>
              </a:lnSpc>
              <a:spcBef>
                <a:spcPts val="0"/>
              </a:spcBef>
            </a:pPr>
            <a:r>
              <a:rPr lang="en-US" dirty="0"/>
              <a:t>Masking is more intuitive for additive noise</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D3272552-0CC6-604B-9929-77E117C66712}"/>
              </a:ext>
            </a:extLst>
          </p:cNvPr>
          <p:cNvPicPr>
            <a:picLocks noChangeAspect="1"/>
          </p:cNvPicPr>
          <p:nvPr/>
        </p:nvPicPr>
        <p:blipFill rotWithShape="1">
          <a:blip r:embed="rId3"/>
          <a:srcRect l="34707" b="54134"/>
          <a:stretch/>
        </p:blipFill>
        <p:spPr>
          <a:xfrm>
            <a:off x="6132427" y="1296600"/>
            <a:ext cx="2931613" cy="1072524"/>
          </a:xfrm>
          <a:prstGeom prst="rect">
            <a:avLst/>
          </a:prstGeom>
        </p:spPr>
      </p:pic>
      <p:grpSp>
        <p:nvGrpSpPr>
          <p:cNvPr id="5" name="Group 4">
            <a:extLst>
              <a:ext uri="{FF2B5EF4-FFF2-40B4-BE49-F238E27FC236}">
                <a16:creationId xmlns:a16="http://schemas.microsoft.com/office/drawing/2014/main" id="{83625BC0-844C-C041-BA78-886BDCBC97B6}"/>
              </a:ext>
            </a:extLst>
          </p:cNvPr>
          <p:cNvGrpSpPr/>
          <p:nvPr/>
        </p:nvGrpSpPr>
        <p:grpSpPr>
          <a:xfrm>
            <a:off x="6081956" y="2741515"/>
            <a:ext cx="3032553" cy="1759588"/>
            <a:chOff x="6031487" y="2800512"/>
            <a:chExt cx="3032553" cy="1759588"/>
          </a:xfrm>
        </p:grpSpPr>
        <p:pic>
          <p:nvPicPr>
            <p:cNvPr id="7" name="Picture 6">
              <a:extLst>
                <a:ext uri="{FF2B5EF4-FFF2-40B4-BE49-F238E27FC236}">
                  <a16:creationId xmlns:a16="http://schemas.microsoft.com/office/drawing/2014/main" id="{F2299C49-1673-0C49-AE92-E9DAB20B7DFF}"/>
                </a:ext>
              </a:extLst>
            </p:cNvPr>
            <p:cNvPicPr>
              <a:picLocks noChangeAspect="1"/>
            </p:cNvPicPr>
            <p:nvPr/>
          </p:nvPicPr>
          <p:blipFill rotWithShape="1">
            <a:blip r:embed="rId3"/>
            <a:srcRect l="35532" b="29081"/>
            <a:stretch/>
          </p:blipFill>
          <p:spPr>
            <a:xfrm>
              <a:off x="6132427" y="2800512"/>
              <a:ext cx="2897587" cy="1660078"/>
            </a:xfrm>
            <a:prstGeom prst="rect">
              <a:avLst/>
            </a:prstGeom>
          </p:spPr>
        </p:pic>
        <p:sp>
          <p:nvSpPr>
            <p:cNvPr id="4" name="Rectangle 3">
              <a:extLst>
                <a:ext uri="{FF2B5EF4-FFF2-40B4-BE49-F238E27FC236}">
                  <a16:creationId xmlns:a16="http://schemas.microsoft.com/office/drawing/2014/main" id="{9B2E5651-F796-EB4A-8F24-0FA1210F2BF1}"/>
                </a:ext>
              </a:extLst>
            </p:cNvPr>
            <p:cNvSpPr/>
            <p:nvPr/>
          </p:nvSpPr>
          <p:spPr>
            <a:xfrm>
              <a:off x="8223662" y="4007922"/>
              <a:ext cx="840378" cy="552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B0A34F3-0F0D-C245-9462-BD38BCA62C85}"/>
                </a:ext>
              </a:extLst>
            </p:cNvPr>
            <p:cNvSpPr/>
            <p:nvPr/>
          </p:nvSpPr>
          <p:spPr>
            <a:xfrm>
              <a:off x="6031487" y="2907475"/>
              <a:ext cx="2293116" cy="916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5879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Design Details Explained</a:t>
            </a:r>
            <a:endParaRPr dirty="0"/>
          </a:p>
        </p:txBody>
      </p:sp>
      <p:sp>
        <p:nvSpPr>
          <p:cNvPr id="402" name="Shape 402"/>
          <p:cNvSpPr txBox="1">
            <a:spLocks noGrp="1"/>
          </p:cNvSpPr>
          <p:nvPr>
            <p:ph type="body" idx="1"/>
          </p:nvPr>
        </p:nvSpPr>
        <p:spPr>
          <a:xfrm>
            <a:off x="180900" y="1143699"/>
            <a:ext cx="5850587" cy="3826123"/>
          </a:xfrm>
          <a:prstGeom prst="rect">
            <a:avLst/>
          </a:prstGeom>
        </p:spPr>
        <p:txBody>
          <a:bodyPr spcFirstLastPara="1" wrap="square" lIns="91425" tIns="91425" rIns="91425" bIns="91425" anchor="t" anchorCtr="0">
            <a:noAutofit/>
          </a:bodyPr>
          <a:lstStyle/>
          <a:p>
            <a:pPr fontAlgn="base">
              <a:lnSpc>
                <a:spcPct val="150000"/>
              </a:lnSpc>
            </a:pPr>
            <a:r>
              <a:rPr lang="en-US" dirty="0"/>
              <a:t>How to compute loss?</a:t>
            </a:r>
          </a:p>
          <a:p>
            <a:pPr marL="596900" lvl="1" indent="0" fontAlgn="base">
              <a:lnSpc>
                <a:spcPct val="150000"/>
              </a:lnSpc>
              <a:spcBef>
                <a:spcPts val="0"/>
              </a:spcBef>
              <a:buNone/>
            </a:pPr>
            <a:endParaRPr lang="en-US" dirty="0"/>
          </a:p>
          <a:p>
            <a:pPr lvl="1" fontAlgn="base">
              <a:lnSpc>
                <a:spcPct val="150000"/>
              </a:lnSpc>
              <a:spcBef>
                <a:spcPts val="0"/>
              </a:spcBef>
            </a:pPr>
            <a:r>
              <a:rPr lang="en-US" dirty="0"/>
              <a:t>We compute error for both:</a:t>
            </a:r>
          </a:p>
          <a:p>
            <a:pPr lvl="2" fontAlgn="base">
              <a:lnSpc>
                <a:spcPct val="150000"/>
              </a:lnSpc>
              <a:spcBef>
                <a:spcPts val="0"/>
              </a:spcBef>
            </a:pPr>
            <a:r>
              <a:rPr lang="en-US" dirty="0"/>
              <a:t>Magnitude spectra</a:t>
            </a:r>
          </a:p>
          <a:p>
            <a:pPr lvl="2" fontAlgn="base">
              <a:lnSpc>
                <a:spcPct val="150000"/>
              </a:lnSpc>
              <a:spcBef>
                <a:spcPts val="0"/>
              </a:spcBef>
            </a:pPr>
            <a:r>
              <a:rPr lang="en-US" dirty="0"/>
              <a:t>Complex spectra </a:t>
            </a:r>
          </a:p>
          <a:p>
            <a:pPr lvl="1" fontAlgn="base">
              <a:lnSpc>
                <a:spcPct val="150000"/>
              </a:lnSpc>
              <a:spcBef>
                <a:spcPts val="0"/>
              </a:spcBef>
            </a:pPr>
            <a:r>
              <a:rPr lang="en-US" dirty="0"/>
              <a:t>Power-law compression by 0.3</a:t>
            </a:r>
          </a:p>
          <a:p>
            <a:pPr fontAlgn="base">
              <a:lnSpc>
                <a:spcPct val="150000"/>
              </a:lnSpc>
            </a:pPr>
            <a:r>
              <a:rPr lang="en-US" dirty="0"/>
              <a:t>How to reconstruct audio?</a:t>
            </a:r>
          </a:p>
          <a:p>
            <a:pPr lvl="1" fontAlgn="base">
              <a:lnSpc>
                <a:spcPct val="150000"/>
              </a:lnSpc>
              <a:spcBef>
                <a:spcPts val="0"/>
              </a:spcBef>
            </a:pPr>
            <a:r>
              <a:rPr lang="en-US" dirty="0"/>
              <a:t>Spectrogram has two components:</a:t>
            </a:r>
          </a:p>
          <a:p>
            <a:pPr lvl="2" fontAlgn="base">
              <a:lnSpc>
                <a:spcPct val="150000"/>
              </a:lnSpc>
              <a:spcBef>
                <a:spcPts val="0"/>
              </a:spcBef>
            </a:pPr>
            <a:r>
              <a:rPr lang="en-US" dirty="0"/>
              <a:t>Magnitude: apply the mask</a:t>
            </a:r>
          </a:p>
          <a:p>
            <a:pPr lvl="2" fontAlgn="base">
              <a:lnSpc>
                <a:spcPct val="150000"/>
              </a:lnSpc>
              <a:spcBef>
                <a:spcPts val="0"/>
              </a:spcBef>
            </a:pPr>
            <a:r>
              <a:rPr lang="en-US" dirty="0"/>
              <a:t>Phase: just use that from noisy source</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grpSp>
        <p:nvGrpSpPr>
          <p:cNvPr id="3" name="Group 2">
            <a:extLst>
              <a:ext uri="{FF2B5EF4-FFF2-40B4-BE49-F238E27FC236}">
                <a16:creationId xmlns:a16="http://schemas.microsoft.com/office/drawing/2014/main" id="{6A38BA0F-59FC-AD41-A0CA-A6C5446307A0}"/>
              </a:ext>
            </a:extLst>
          </p:cNvPr>
          <p:cNvGrpSpPr/>
          <p:nvPr/>
        </p:nvGrpSpPr>
        <p:grpSpPr>
          <a:xfrm>
            <a:off x="5977353" y="1386525"/>
            <a:ext cx="2985747" cy="1144637"/>
            <a:chOff x="5977353" y="1344776"/>
            <a:chExt cx="2985747" cy="1144637"/>
          </a:xfrm>
        </p:grpSpPr>
        <p:pic>
          <p:nvPicPr>
            <p:cNvPr id="10" name="Picture 9">
              <a:extLst>
                <a:ext uri="{FF2B5EF4-FFF2-40B4-BE49-F238E27FC236}">
                  <a16:creationId xmlns:a16="http://schemas.microsoft.com/office/drawing/2014/main" id="{76778BEE-5F2B-FC46-8791-EF16D93EC52F}"/>
                </a:ext>
              </a:extLst>
            </p:cNvPr>
            <p:cNvPicPr>
              <a:picLocks noChangeAspect="1"/>
            </p:cNvPicPr>
            <p:nvPr/>
          </p:nvPicPr>
          <p:blipFill rotWithShape="1">
            <a:blip r:embed="rId3"/>
            <a:srcRect l="3889" t="49322" r="15802"/>
            <a:stretch/>
          </p:blipFill>
          <p:spPr>
            <a:xfrm>
              <a:off x="5977353" y="1508167"/>
              <a:ext cx="2985747" cy="981246"/>
            </a:xfrm>
            <a:prstGeom prst="rect">
              <a:avLst/>
            </a:prstGeom>
          </p:spPr>
        </p:pic>
        <p:sp>
          <p:nvSpPr>
            <p:cNvPr id="11" name="Rectangle 10">
              <a:extLst>
                <a:ext uri="{FF2B5EF4-FFF2-40B4-BE49-F238E27FC236}">
                  <a16:creationId xmlns:a16="http://schemas.microsoft.com/office/drawing/2014/main" id="{3FA68489-7F00-FE43-8D15-3BB68A317706}"/>
                </a:ext>
              </a:extLst>
            </p:cNvPr>
            <p:cNvSpPr/>
            <p:nvPr/>
          </p:nvSpPr>
          <p:spPr>
            <a:xfrm>
              <a:off x="5981863" y="1344776"/>
              <a:ext cx="2188359" cy="552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1445F88-B905-7D47-ADD5-55A2E885FD86}"/>
              </a:ext>
            </a:extLst>
          </p:cNvPr>
          <p:cNvGrpSpPr/>
          <p:nvPr/>
        </p:nvGrpSpPr>
        <p:grpSpPr>
          <a:xfrm>
            <a:off x="665980" y="1620865"/>
            <a:ext cx="5248702" cy="408509"/>
            <a:chOff x="1028178" y="1620865"/>
            <a:chExt cx="5248702" cy="408509"/>
          </a:xfrm>
        </p:grpSpPr>
        <p:pic>
          <p:nvPicPr>
            <p:cNvPr id="12" name="Picture 11">
              <a:extLst>
                <a:ext uri="{FF2B5EF4-FFF2-40B4-BE49-F238E27FC236}">
                  <a16:creationId xmlns:a16="http://schemas.microsoft.com/office/drawing/2014/main" id="{0ADA99CA-CD0B-C04F-9E65-77FF9FC4345F}"/>
                </a:ext>
              </a:extLst>
            </p:cNvPr>
            <p:cNvPicPr>
              <a:picLocks noChangeAspect="1"/>
            </p:cNvPicPr>
            <p:nvPr/>
          </p:nvPicPr>
          <p:blipFill rotWithShape="1">
            <a:blip r:embed="rId4"/>
            <a:srcRect r="3039" b="51225"/>
            <a:stretch/>
          </p:blipFill>
          <p:spPr>
            <a:xfrm>
              <a:off x="1028178" y="1620865"/>
              <a:ext cx="2893583" cy="337979"/>
            </a:xfrm>
            <a:prstGeom prst="rect">
              <a:avLst/>
            </a:prstGeom>
          </p:spPr>
        </p:pic>
        <p:pic>
          <p:nvPicPr>
            <p:cNvPr id="15" name="Picture 14">
              <a:extLst>
                <a:ext uri="{FF2B5EF4-FFF2-40B4-BE49-F238E27FC236}">
                  <a16:creationId xmlns:a16="http://schemas.microsoft.com/office/drawing/2014/main" id="{A484339D-DD68-EB4C-A6A2-86D1B5A810A9}"/>
                </a:ext>
              </a:extLst>
            </p:cNvPr>
            <p:cNvPicPr>
              <a:picLocks noChangeAspect="1"/>
            </p:cNvPicPr>
            <p:nvPr/>
          </p:nvPicPr>
          <p:blipFill rotWithShape="1">
            <a:blip r:embed="rId4"/>
            <a:srcRect l="9574" t="50000" r="10380"/>
            <a:stretch/>
          </p:blipFill>
          <p:spPr>
            <a:xfrm>
              <a:off x="3888084" y="1682904"/>
              <a:ext cx="2388796" cy="346470"/>
            </a:xfrm>
            <a:prstGeom prst="rect">
              <a:avLst/>
            </a:prstGeom>
          </p:spPr>
        </p:pic>
      </p:grpSp>
      <p:grpSp>
        <p:nvGrpSpPr>
          <p:cNvPr id="41" name="Group 40">
            <a:extLst>
              <a:ext uri="{FF2B5EF4-FFF2-40B4-BE49-F238E27FC236}">
                <a16:creationId xmlns:a16="http://schemas.microsoft.com/office/drawing/2014/main" id="{FEB47379-2469-5549-88B6-D0DA8F9B8FAC}"/>
              </a:ext>
            </a:extLst>
          </p:cNvPr>
          <p:cNvGrpSpPr/>
          <p:nvPr/>
        </p:nvGrpSpPr>
        <p:grpSpPr>
          <a:xfrm>
            <a:off x="5035138" y="3203476"/>
            <a:ext cx="3927962" cy="1592824"/>
            <a:chOff x="5035138" y="2977844"/>
            <a:chExt cx="3927962" cy="1592824"/>
          </a:xfrm>
        </p:grpSpPr>
        <p:pic>
          <p:nvPicPr>
            <p:cNvPr id="17" name="Picture 16">
              <a:extLst>
                <a:ext uri="{FF2B5EF4-FFF2-40B4-BE49-F238E27FC236}">
                  <a16:creationId xmlns:a16="http://schemas.microsoft.com/office/drawing/2014/main" id="{CEB4E94A-CE51-4943-BDA6-209AF18FEF4F}"/>
                </a:ext>
              </a:extLst>
            </p:cNvPr>
            <p:cNvPicPr>
              <a:picLocks noChangeAspect="1"/>
            </p:cNvPicPr>
            <p:nvPr/>
          </p:nvPicPr>
          <p:blipFill rotWithShape="1">
            <a:blip r:embed="rId3"/>
            <a:srcRect l="5323" t="49443" b="4817"/>
            <a:stretch/>
          </p:blipFill>
          <p:spPr>
            <a:xfrm>
              <a:off x="5035138" y="3524333"/>
              <a:ext cx="3927962" cy="988314"/>
            </a:xfrm>
            <a:prstGeom prst="rect">
              <a:avLst/>
            </a:prstGeom>
          </p:spPr>
        </p:pic>
        <p:sp>
          <p:nvSpPr>
            <p:cNvPr id="18" name="Rectangle 17">
              <a:extLst>
                <a:ext uri="{FF2B5EF4-FFF2-40B4-BE49-F238E27FC236}">
                  <a16:creationId xmlns:a16="http://schemas.microsoft.com/office/drawing/2014/main" id="{53B3C69E-EA0B-EF4F-BBE7-7E040B6FF466}"/>
                </a:ext>
              </a:extLst>
            </p:cNvPr>
            <p:cNvSpPr/>
            <p:nvPr/>
          </p:nvSpPr>
          <p:spPr>
            <a:xfrm>
              <a:off x="5035139" y="3984372"/>
              <a:ext cx="3301472" cy="586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Turn Arrow 38">
              <a:extLst>
                <a:ext uri="{FF2B5EF4-FFF2-40B4-BE49-F238E27FC236}">
                  <a16:creationId xmlns:a16="http://schemas.microsoft.com/office/drawing/2014/main" id="{4E37A498-01A5-234C-8BBF-DBC202C2D44A}"/>
                </a:ext>
              </a:extLst>
            </p:cNvPr>
            <p:cNvSpPr/>
            <p:nvPr/>
          </p:nvSpPr>
          <p:spPr>
            <a:xfrm>
              <a:off x="5977353" y="3166282"/>
              <a:ext cx="2762886" cy="418936"/>
            </a:xfrm>
            <a:prstGeom prst="uturnArrow">
              <a:avLst>
                <a:gd name="adj1" fmla="val 3740"/>
                <a:gd name="adj2" fmla="val 25000"/>
                <a:gd name="adj3" fmla="val 25276"/>
                <a:gd name="adj4" fmla="val 43750"/>
                <a:gd name="adj5" fmla="val 10000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6D28C00-46EC-0B47-9A54-5D474CD6B1CA}"/>
                </a:ext>
              </a:extLst>
            </p:cNvPr>
            <p:cNvSpPr txBox="1"/>
            <p:nvPr/>
          </p:nvSpPr>
          <p:spPr>
            <a:xfrm>
              <a:off x="7058368" y="2977844"/>
              <a:ext cx="545342" cy="246221"/>
            </a:xfrm>
            <a:prstGeom prst="rect">
              <a:avLst/>
            </a:prstGeom>
            <a:noFill/>
          </p:spPr>
          <p:txBody>
            <a:bodyPr wrap="none" rtlCol="0">
              <a:spAutoFit/>
            </a:bodyPr>
            <a:lstStyle/>
            <a:p>
              <a:r>
                <a:rPr lang="en-US" sz="1000" dirty="0"/>
                <a:t>Phase</a:t>
              </a:r>
            </a:p>
          </p:txBody>
        </p:sp>
      </p:grpSp>
    </p:spTree>
    <p:extLst>
      <p:ext uri="{BB962C8B-B14F-4D97-AF65-F5344CB8AC3E}">
        <p14:creationId xmlns:p14="http://schemas.microsoft.com/office/powerpoint/2010/main" val="127753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Network Topology</a:t>
            </a:r>
            <a:endParaRPr dirty="0"/>
          </a:p>
        </p:txBody>
      </p:sp>
      <p:sp>
        <p:nvSpPr>
          <p:cNvPr id="402" name="Shape 402"/>
          <p:cNvSpPr txBox="1">
            <a:spLocks noGrp="1"/>
          </p:cNvSpPr>
          <p:nvPr>
            <p:ph type="body" idx="1"/>
          </p:nvPr>
        </p:nvSpPr>
        <p:spPr>
          <a:xfrm>
            <a:off x="180901" y="1143699"/>
            <a:ext cx="4664232" cy="3826123"/>
          </a:xfrm>
          <a:prstGeom prst="rect">
            <a:avLst/>
          </a:prstGeom>
        </p:spPr>
        <p:txBody>
          <a:bodyPr spcFirstLastPara="1" wrap="square" lIns="91425" tIns="91425" rIns="91425" bIns="91425" anchor="t" anchorCtr="0">
            <a:noAutofit/>
          </a:bodyPr>
          <a:lstStyle/>
          <a:p>
            <a:pPr fontAlgn="base">
              <a:lnSpc>
                <a:spcPct val="150000"/>
              </a:lnSpc>
            </a:pPr>
            <a:r>
              <a:rPr lang="en-US" dirty="0"/>
              <a:t>Speaker encoder</a:t>
            </a:r>
          </a:p>
          <a:p>
            <a:pPr lvl="1" fontAlgn="base">
              <a:lnSpc>
                <a:spcPct val="150000"/>
              </a:lnSpc>
              <a:spcBef>
                <a:spcPts val="0"/>
              </a:spcBef>
            </a:pPr>
            <a:r>
              <a:rPr lang="en-US" dirty="0"/>
              <a:t>3 LSTM layers of 768 nodes and 256-dim projections</a:t>
            </a:r>
          </a:p>
          <a:p>
            <a:pPr fontAlgn="base">
              <a:lnSpc>
                <a:spcPct val="150000"/>
              </a:lnSpc>
            </a:pPr>
            <a:r>
              <a:rPr lang="en-US" dirty="0" err="1"/>
              <a:t>VoiceFilter</a:t>
            </a:r>
            <a:endParaRPr lang="en-US" dirty="0"/>
          </a:p>
          <a:p>
            <a:pPr lvl="1" fontAlgn="base">
              <a:lnSpc>
                <a:spcPct val="150000"/>
              </a:lnSpc>
              <a:spcBef>
                <a:spcPts val="0"/>
              </a:spcBef>
            </a:pPr>
            <a:r>
              <a:rPr lang="en-US" dirty="0"/>
              <a:t>8 convolutional layers</a:t>
            </a:r>
          </a:p>
          <a:p>
            <a:pPr lvl="2" fontAlgn="base">
              <a:lnSpc>
                <a:spcPct val="150000"/>
              </a:lnSpc>
              <a:spcBef>
                <a:spcPts val="0"/>
              </a:spcBef>
            </a:pPr>
            <a:r>
              <a:rPr lang="en-US" dirty="0"/>
              <a:t>With dilations in time domain</a:t>
            </a:r>
          </a:p>
          <a:p>
            <a:pPr lvl="1" fontAlgn="base">
              <a:lnSpc>
                <a:spcPct val="150000"/>
              </a:lnSpc>
              <a:spcBef>
                <a:spcPts val="0"/>
              </a:spcBef>
            </a:pPr>
            <a:r>
              <a:rPr lang="en-US" dirty="0"/>
              <a:t>1 LSTM layer</a:t>
            </a:r>
          </a:p>
          <a:p>
            <a:pPr lvl="1" fontAlgn="base">
              <a:lnSpc>
                <a:spcPct val="150000"/>
              </a:lnSpc>
              <a:spcBef>
                <a:spcPts val="0"/>
              </a:spcBef>
            </a:pPr>
            <a:r>
              <a:rPr lang="en-US" dirty="0"/>
              <a:t>2 fully connected layers</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pic>
        <p:nvPicPr>
          <p:cNvPr id="5" name="Picture 4">
            <a:extLst>
              <a:ext uri="{FF2B5EF4-FFF2-40B4-BE49-F238E27FC236}">
                <a16:creationId xmlns:a16="http://schemas.microsoft.com/office/drawing/2014/main" id="{B8EC4977-683C-E944-8931-9D9E895495D8}"/>
              </a:ext>
            </a:extLst>
          </p:cNvPr>
          <p:cNvPicPr>
            <a:picLocks noChangeAspect="1"/>
          </p:cNvPicPr>
          <p:nvPr/>
        </p:nvPicPr>
        <p:blipFill>
          <a:blip r:embed="rId3"/>
          <a:stretch>
            <a:fillRect/>
          </a:stretch>
        </p:blipFill>
        <p:spPr>
          <a:xfrm>
            <a:off x="4845132" y="1298078"/>
            <a:ext cx="4117968" cy="2685631"/>
          </a:xfrm>
          <a:prstGeom prst="rect">
            <a:avLst/>
          </a:prstGeom>
        </p:spPr>
      </p:pic>
    </p:spTree>
    <p:extLst>
      <p:ext uri="{BB962C8B-B14F-4D97-AF65-F5344CB8AC3E}">
        <p14:creationId xmlns:p14="http://schemas.microsoft.com/office/powerpoint/2010/main" val="2965825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3:</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Data</a:t>
            </a:r>
            <a:endParaRPr dirty="0"/>
          </a:p>
        </p:txBody>
      </p:sp>
      <p:sp>
        <p:nvSpPr>
          <p:cNvPr id="2" name="Slide Number Placeholder 1">
            <a:extLst>
              <a:ext uri="{FF2B5EF4-FFF2-40B4-BE49-F238E27FC236}">
                <a16:creationId xmlns:a16="http://schemas.microsoft.com/office/drawing/2014/main" id="{E472701F-3F21-C54B-A076-ECE98B661C7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58925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 dirty="0"/>
              <a:t>Data for Speaker Encoder</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Data requirement to train a good speaker encoder</a:t>
            </a:r>
          </a:p>
          <a:p>
            <a:pPr lvl="1" fontAlgn="base">
              <a:lnSpc>
                <a:spcPct val="150000"/>
              </a:lnSpc>
              <a:spcBef>
                <a:spcPts val="0"/>
              </a:spcBef>
            </a:pPr>
            <a:r>
              <a:rPr lang="en-US" dirty="0"/>
              <a:t>A large number of speakers (prefer 10K+)</a:t>
            </a:r>
          </a:p>
          <a:p>
            <a:pPr lvl="1" fontAlgn="base">
              <a:lnSpc>
                <a:spcPct val="150000"/>
              </a:lnSpc>
              <a:spcBef>
                <a:spcPts val="0"/>
              </a:spcBef>
            </a:pPr>
            <a:r>
              <a:rPr lang="en-US" dirty="0"/>
              <a:t>Multiple utterances per speaker (to form </a:t>
            </a:r>
            <a:r>
              <a:rPr lang="en-US" dirty="0" err="1"/>
              <a:t>pos</a:t>
            </a:r>
            <a:r>
              <a:rPr lang="en-US" dirty="0"/>
              <a:t>/neg pairs)</a:t>
            </a:r>
          </a:p>
          <a:p>
            <a:pPr lvl="1" fontAlgn="base">
              <a:lnSpc>
                <a:spcPct val="150000"/>
              </a:lnSpc>
              <a:spcBef>
                <a:spcPts val="0"/>
              </a:spcBef>
            </a:pPr>
            <a:r>
              <a:rPr lang="en-US" dirty="0"/>
              <a:t>Prefer </a:t>
            </a:r>
            <a:r>
              <a:rPr lang="en-US" b="1" dirty="0"/>
              <a:t>noisy</a:t>
            </a:r>
            <a:r>
              <a:rPr lang="en-US" dirty="0"/>
              <a:t> data, no need for transcription</a:t>
            </a:r>
          </a:p>
          <a:p>
            <a:pPr fontAlgn="base">
              <a:lnSpc>
                <a:spcPct val="150000"/>
              </a:lnSpc>
            </a:pPr>
            <a:r>
              <a:rPr lang="en-US" dirty="0"/>
              <a:t>Our training data</a:t>
            </a:r>
          </a:p>
          <a:p>
            <a:pPr lvl="1" fontAlgn="base">
              <a:lnSpc>
                <a:spcPct val="150000"/>
              </a:lnSpc>
              <a:spcBef>
                <a:spcPts val="0"/>
              </a:spcBef>
            </a:pPr>
            <a:r>
              <a:rPr lang="en-US" dirty="0"/>
              <a:t>Anonymized voice query logs in English</a:t>
            </a:r>
          </a:p>
          <a:p>
            <a:pPr lvl="2" fontAlgn="base">
              <a:lnSpc>
                <a:spcPct val="150000"/>
              </a:lnSpc>
              <a:spcBef>
                <a:spcPts val="0"/>
              </a:spcBef>
            </a:pPr>
            <a:r>
              <a:rPr lang="en-US" dirty="0"/>
              <a:t>From both mobile phones and </a:t>
            </a:r>
            <a:r>
              <a:rPr lang="en-US" dirty="0" err="1"/>
              <a:t>farfield</a:t>
            </a:r>
            <a:r>
              <a:rPr lang="en-US" dirty="0"/>
              <a:t> devices</a:t>
            </a:r>
          </a:p>
          <a:p>
            <a:pPr lvl="2" fontAlgn="base">
              <a:lnSpc>
                <a:spcPct val="150000"/>
              </a:lnSpc>
              <a:spcBef>
                <a:spcPts val="0"/>
              </a:spcBef>
            </a:pPr>
            <a:r>
              <a:rPr lang="en-US" dirty="0"/>
              <a:t>34M utterances from 138K speakers</a:t>
            </a:r>
          </a:p>
          <a:p>
            <a:pPr lvl="1" fontAlgn="base">
              <a:lnSpc>
                <a:spcPct val="150000"/>
              </a:lnSpc>
              <a:spcBef>
                <a:spcPts val="0"/>
              </a:spcBef>
            </a:pPr>
            <a:r>
              <a:rPr lang="en-US" dirty="0"/>
              <a:t>Public datasets</a:t>
            </a:r>
          </a:p>
          <a:p>
            <a:pPr lvl="2" fontAlgn="base">
              <a:lnSpc>
                <a:spcPct val="150000"/>
              </a:lnSpc>
              <a:spcBef>
                <a:spcPts val="0"/>
              </a:spcBef>
            </a:pPr>
            <a:r>
              <a:rPr lang="en-US" dirty="0" err="1"/>
              <a:t>LibriSpeech</a:t>
            </a:r>
            <a:r>
              <a:rPr lang="en-US" dirty="0"/>
              <a:t>, </a:t>
            </a:r>
            <a:r>
              <a:rPr lang="en-US" dirty="0" err="1"/>
              <a:t>VoxCeleb</a:t>
            </a:r>
            <a:r>
              <a:rPr lang="en-US" dirty="0"/>
              <a:t>, VoxCeleb2</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572950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Teaser</a:t>
            </a:r>
            <a:endParaRPr dirty="0"/>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pic>
        <p:nvPicPr>
          <p:cNvPr id="7" name="Picture 6">
            <a:hlinkClick r:id="rId3"/>
            <a:extLst>
              <a:ext uri="{FF2B5EF4-FFF2-40B4-BE49-F238E27FC236}">
                <a16:creationId xmlns:a16="http://schemas.microsoft.com/office/drawing/2014/main" id="{2C8934A8-D826-4140-863C-9D858F524B74}"/>
              </a:ext>
            </a:extLst>
          </p:cNvPr>
          <p:cNvPicPr>
            <a:picLocks noChangeAspect="1"/>
          </p:cNvPicPr>
          <p:nvPr/>
        </p:nvPicPr>
        <p:blipFill>
          <a:blip r:embed="rId4"/>
          <a:stretch>
            <a:fillRect/>
          </a:stretch>
        </p:blipFill>
        <p:spPr>
          <a:xfrm>
            <a:off x="1746250" y="1133249"/>
            <a:ext cx="5651500" cy="3454400"/>
          </a:xfrm>
          <a:prstGeom prst="rect">
            <a:avLst/>
          </a:prstGeom>
        </p:spPr>
      </p:pic>
    </p:spTree>
    <p:extLst>
      <p:ext uri="{BB962C8B-B14F-4D97-AF65-F5344CB8AC3E}">
        <p14:creationId xmlns:p14="http://schemas.microsoft.com/office/powerpoint/2010/main" val="1893472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 dirty="0"/>
              <a:t>Data for </a:t>
            </a:r>
            <a:r>
              <a:rPr lang="en" dirty="0" err="1"/>
              <a:t>VoiceFilter</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Data requirement to train/</a:t>
            </a:r>
            <a:r>
              <a:rPr lang="en-US" dirty="0" err="1"/>
              <a:t>eval</a:t>
            </a:r>
            <a:r>
              <a:rPr lang="en-US" dirty="0"/>
              <a:t> </a:t>
            </a:r>
            <a:r>
              <a:rPr lang="en-US" dirty="0" err="1"/>
              <a:t>VoiceFilter</a:t>
            </a:r>
            <a:r>
              <a:rPr lang="en-US" dirty="0"/>
              <a:t> model</a:t>
            </a:r>
          </a:p>
          <a:p>
            <a:pPr lvl="1" fontAlgn="base">
              <a:lnSpc>
                <a:spcPct val="150000"/>
              </a:lnSpc>
              <a:spcBef>
                <a:spcPts val="0"/>
              </a:spcBef>
            </a:pPr>
            <a:r>
              <a:rPr lang="en-US" dirty="0"/>
              <a:t>Reasonably big number of speakers (prefer 1K+)</a:t>
            </a:r>
          </a:p>
          <a:p>
            <a:pPr lvl="1" fontAlgn="base">
              <a:lnSpc>
                <a:spcPct val="150000"/>
              </a:lnSpc>
              <a:spcBef>
                <a:spcPts val="0"/>
              </a:spcBef>
            </a:pPr>
            <a:r>
              <a:rPr lang="en-US" dirty="0"/>
              <a:t>Multiple utterances per speaker (to compute embeddings)</a:t>
            </a:r>
          </a:p>
          <a:p>
            <a:pPr lvl="1" fontAlgn="base">
              <a:lnSpc>
                <a:spcPct val="150000"/>
              </a:lnSpc>
              <a:spcBef>
                <a:spcPts val="0"/>
              </a:spcBef>
            </a:pPr>
            <a:r>
              <a:rPr lang="en-US" dirty="0"/>
              <a:t>Prefer </a:t>
            </a:r>
            <a:r>
              <a:rPr lang="en-US" b="1" dirty="0"/>
              <a:t>clean</a:t>
            </a:r>
            <a:r>
              <a:rPr lang="en-US" dirty="0"/>
              <a:t> data (to not confuse the system)</a:t>
            </a:r>
          </a:p>
          <a:p>
            <a:pPr lvl="1" fontAlgn="base">
              <a:lnSpc>
                <a:spcPct val="150000"/>
              </a:lnSpc>
              <a:spcBef>
                <a:spcPts val="0"/>
              </a:spcBef>
            </a:pPr>
            <a:r>
              <a:rPr lang="en-US" b="1" dirty="0"/>
              <a:t>Transcription</a:t>
            </a:r>
            <a:r>
              <a:rPr lang="en-US" dirty="0"/>
              <a:t> needed for ASR evaluation</a:t>
            </a:r>
          </a:p>
          <a:p>
            <a:pPr fontAlgn="base">
              <a:lnSpc>
                <a:spcPct val="150000"/>
              </a:lnSpc>
            </a:pPr>
            <a:r>
              <a:rPr lang="en-US" dirty="0"/>
              <a:t>Our data</a:t>
            </a:r>
          </a:p>
          <a:p>
            <a:pPr lvl="1" fontAlgn="base">
              <a:lnSpc>
                <a:spcPct val="150000"/>
              </a:lnSpc>
              <a:spcBef>
                <a:spcPts val="0"/>
              </a:spcBef>
            </a:pPr>
            <a:r>
              <a:rPr lang="en-US" dirty="0"/>
              <a:t>Public transcribed dataset: VCTK and </a:t>
            </a:r>
            <a:r>
              <a:rPr lang="en-US" dirty="0" err="1"/>
              <a:t>LibriSpeech</a:t>
            </a:r>
            <a:endParaRPr lang="en-US" dirty="0"/>
          </a:p>
          <a:p>
            <a:pPr lvl="1" fontAlgn="base">
              <a:lnSpc>
                <a:spcPct val="150000"/>
              </a:lnSpc>
              <a:spcBef>
                <a:spcPts val="0"/>
              </a:spcBef>
            </a:pPr>
            <a:r>
              <a:rPr lang="en-US" dirty="0"/>
              <a:t>Divide each dataset to training and </a:t>
            </a:r>
            <a:r>
              <a:rPr lang="en-US" dirty="0" err="1"/>
              <a:t>eval</a:t>
            </a:r>
            <a:r>
              <a:rPr lang="en-US" dirty="0"/>
              <a:t> subsets</a:t>
            </a:r>
          </a:p>
          <a:p>
            <a:pPr lvl="2" fontAlgn="base">
              <a:lnSpc>
                <a:spcPct val="150000"/>
              </a:lnSpc>
              <a:spcBef>
                <a:spcPts val="0"/>
              </a:spcBef>
            </a:pPr>
            <a:r>
              <a:rPr lang="en-US" dirty="0"/>
              <a:t>No common speaker between training and </a:t>
            </a:r>
            <a:r>
              <a:rPr lang="en-US" dirty="0" err="1"/>
              <a:t>eval</a:t>
            </a:r>
            <a:endParaRPr lang="en-US" dirty="0"/>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709248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 dirty="0"/>
              <a:t>Data Processing for </a:t>
            </a:r>
            <a:r>
              <a:rPr lang="en" dirty="0" err="1"/>
              <a:t>VoiceFilter</a:t>
            </a:r>
            <a:endParaRPr dirty="0"/>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pic>
        <p:nvPicPr>
          <p:cNvPr id="7" name="Picture 6">
            <a:extLst>
              <a:ext uri="{FF2B5EF4-FFF2-40B4-BE49-F238E27FC236}">
                <a16:creationId xmlns:a16="http://schemas.microsoft.com/office/drawing/2014/main" id="{921FF728-D291-2A44-8406-080460619041}"/>
              </a:ext>
            </a:extLst>
          </p:cNvPr>
          <p:cNvPicPr>
            <a:picLocks noChangeAspect="1"/>
          </p:cNvPicPr>
          <p:nvPr/>
        </p:nvPicPr>
        <p:blipFill>
          <a:blip r:embed="rId3"/>
          <a:stretch>
            <a:fillRect/>
          </a:stretch>
        </p:blipFill>
        <p:spPr>
          <a:xfrm>
            <a:off x="4138550" y="1643104"/>
            <a:ext cx="4677286" cy="2435936"/>
          </a:xfrm>
          <a:prstGeom prst="rect">
            <a:avLst/>
          </a:prstGeom>
        </p:spPr>
      </p:pic>
      <p:sp>
        <p:nvSpPr>
          <p:cNvPr id="19" name="Right Brace 18">
            <a:extLst>
              <a:ext uri="{FF2B5EF4-FFF2-40B4-BE49-F238E27FC236}">
                <a16:creationId xmlns:a16="http://schemas.microsoft.com/office/drawing/2014/main" id="{DE212315-D49B-2F45-A2AC-A0E4683CB475}"/>
              </a:ext>
            </a:extLst>
          </p:cNvPr>
          <p:cNvSpPr/>
          <p:nvPr/>
        </p:nvSpPr>
        <p:spPr>
          <a:xfrm rot="5400000">
            <a:off x="6359236" y="1909393"/>
            <a:ext cx="290946" cy="4732318"/>
          </a:xfrm>
          <a:prstGeom prst="rightBrace">
            <a:avLst>
              <a:gd name="adj1" fmla="val 5119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ECDFABB2-2836-2343-B17D-1970AB21F8A8}"/>
              </a:ext>
            </a:extLst>
          </p:cNvPr>
          <p:cNvGrpSpPr/>
          <p:nvPr/>
        </p:nvGrpSpPr>
        <p:grpSpPr>
          <a:xfrm>
            <a:off x="180900" y="1954015"/>
            <a:ext cx="4266409" cy="2825826"/>
            <a:chOff x="180900" y="1954015"/>
            <a:chExt cx="4266409" cy="2825826"/>
          </a:xfrm>
        </p:grpSpPr>
        <p:pic>
          <p:nvPicPr>
            <p:cNvPr id="6" name="Picture 5">
              <a:extLst>
                <a:ext uri="{FF2B5EF4-FFF2-40B4-BE49-F238E27FC236}">
                  <a16:creationId xmlns:a16="http://schemas.microsoft.com/office/drawing/2014/main" id="{BBCD0947-E7EE-8549-BF9F-6AC17B87059A}"/>
                </a:ext>
              </a:extLst>
            </p:cNvPr>
            <p:cNvPicPr>
              <a:picLocks noChangeAspect="1"/>
            </p:cNvPicPr>
            <p:nvPr/>
          </p:nvPicPr>
          <p:blipFill>
            <a:blip r:embed="rId4"/>
            <a:stretch>
              <a:fillRect/>
            </a:stretch>
          </p:blipFill>
          <p:spPr>
            <a:xfrm>
              <a:off x="180900" y="1954015"/>
              <a:ext cx="3785759" cy="2125025"/>
            </a:xfrm>
            <a:prstGeom prst="rect">
              <a:avLst/>
            </a:prstGeom>
          </p:spPr>
        </p:pic>
        <p:cxnSp>
          <p:nvCxnSpPr>
            <p:cNvPr id="9" name="Straight Arrow Connector 8">
              <a:extLst>
                <a:ext uri="{FF2B5EF4-FFF2-40B4-BE49-F238E27FC236}">
                  <a16:creationId xmlns:a16="http://schemas.microsoft.com/office/drawing/2014/main" id="{A603D7A8-D4AE-4B4B-B817-A033325CC9AE}"/>
                </a:ext>
              </a:extLst>
            </p:cNvPr>
            <p:cNvCxnSpPr>
              <a:cxnSpLocks/>
            </p:cNvCxnSpPr>
            <p:nvPr/>
          </p:nvCxnSpPr>
          <p:spPr>
            <a:xfrm flipV="1">
              <a:off x="3693226" y="2449548"/>
              <a:ext cx="754083" cy="15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A08651E-4D79-C146-9657-AD63E1E59812}"/>
                </a:ext>
              </a:extLst>
            </p:cNvPr>
            <p:cNvCxnSpPr>
              <a:cxnSpLocks/>
            </p:cNvCxnSpPr>
            <p:nvPr/>
          </p:nvCxnSpPr>
          <p:spPr>
            <a:xfrm>
              <a:off x="3696345" y="3099460"/>
              <a:ext cx="750964" cy="67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0CC6DB-652E-C14E-B5DF-5BE9A973D706}"/>
                </a:ext>
              </a:extLst>
            </p:cNvPr>
            <p:cNvCxnSpPr/>
            <p:nvPr/>
          </p:nvCxnSpPr>
          <p:spPr>
            <a:xfrm flipV="1">
              <a:off x="3693226" y="3075709"/>
              <a:ext cx="754083" cy="46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7E4DF982-D3F9-8649-840A-F316D3C3FCB5}"/>
                </a:ext>
              </a:extLst>
            </p:cNvPr>
            <p:cNvSpPr/>
            <p:nvPr/>
          </p:nvSpPr>
          <p:spPr>
            <a:xfrm rot="5400000">
              <a:off x="1982727" y="2437094"/>
              <a:ext cx="290946" cy="3676916"/>
            </a:xfrm>
            <a:prstGeom prst="rightBrace">
              <a:avLst>
                <a:gd name="adj1" fmla="val 5119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A440B5C-0E49-BA4B-A3A8-21C269293E28}"/>
                </a:ext>
              </a:extLst>
            </p:cNvPr>
            <p:cNvSpPr txBox="1"/>
            <p:nvPr/>
          </p:nvSpPr>
          <p:spPr>
            <a:xfrm>
              <a:off x="1015555" y="4472064"/>
              <a:ext cx="2225289" cy="307777"/>
            </a:xfrm>
            <a:prstGeom prst="rect">
              <a:avLst/>
            </a:prstGeom>
            <a:noFill/>
          </p:spPr>
          <p:txBody>
            <a:bodyPr wrap="none" rtlCol="0">
              <a:spAutoFit/>
            </a:bodyPr>
            <a:lstStyle/>
            <a:p>
              <a:pPr algn="ctr"/>
              <a:r>
                <a:rPr lang="en-US" dirty="0">
                  <a:solidFill>
                    <a:schemeClr val="bg2"/>
                  </a:solidFill>
                </a:rPr>
                <a:t>Data processing workflow</a:t>
              </a:r>
            </a:p>
          </p:txBody>
        </p:sp>
      </p:grpSp>
      <p:sp>
        <p:nvSpPr>
          <p:cNvPr id="21" name="TextBox 20">
            <a:extLst>
              <a:ext uri="{FF2B5EF4-FFF2-40B4-BE49-F238E27FC236}">
                <a16:creationId xmlns:a16="http://schemas.microsoft.com/office/drawing/2014/main" id="{6BA44A32-E2D6-3747-8DAA-775C9A8BABA5}"/>
              </a:ext>
            </a:extLst>
          </p:cNvPr>
          <p:cNvSpPr txBox="1"/>
          <p:nvPr/>
        </p:nvSpPr>
        <p:spPr>
          <a:xfrm>
            <a:off x="5715873" y="4494974"/>
            <a:ext cx="1577676" cy="307777"/>
          </a:xfrm>
          <a:prstGeom prst="rect">
            <a:avLst/>
          </a:prstGeom>
          <a:noFill/>
        </p:spPr>
        <p:txBody>
          <a:bodyPr wrap="none" rtlCol="0">
            <a:spAutoFit/>
          </a:bodyPr>
          <a:lstStyle/>
          <a:p>
            <a:pPr algn="ctr"/>
            <a:r>
              <a:rPr lang="en-US" dirty="0">
                <a:solidFill>
                  <a:schemeClr val="bg2"/>
                </a:solidFill>
              </a:rPr>
              <a:t>Training workflow</a:t>
            </a:r>
          </a:p>
        </p:txBody>
      </p:sp>
    </p:spTree>
    <p:extLst>
      <p:ext uri="{BB962C8B-B14F-4D97-AF65-F5344CB8AC3E}">
        <p14:creationId xmlns:p14="http://schemas.microsoft.com/office/powerpoint/2010/main" val="18075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Part 4:</a:t>
            </a:r>
            <a:endParaRPr dirty="0"/>
          </a:p>
          <a:p>
            <a:pPr marL="0" lvl="0" indent="0">
              <a:spcBef>
                <a:spcPts val="0"/>
              </a:spcBef>
              <a:spcAft>
                <a:spcPts val="0"/>
              </a:spcAft>
              <a:buNone/>
            </a:pPr>
            <a:endParaRPr dirty="0"/>
          </a:p>
          <a:p>
            <a:pPr marL="0" lvl="0" indent="0">
              <a:spcBef>
                <a:spcPts val="0"/>
              </a:spcBef>
              <a:spcAft>
                <a:spcPts val="0"/>
              </a:spcAft>
              <a:buNone/>
            </a:pPr>
            <a:r>
              <a:rPr lang="en" dirty="0"/>
              <a:t>Experiments</a:t>
            </a:r>
            <a:endParaRPr dirty="0"/>
          </a:p>
        </p:txBody>
      </p:sp>
      <p:sp>
        <p:nvSpPr>
          <p:cNvPr id="2" name="Slide Number Placeholder 1">
            <a:extLst>
              <a:ext uri="{FF2B5EF4-FFF2-40B4-BE49-F238E27FC236}">
                <a16:creationId xmlns:a16="http://schemas.microsoft.com/office/drawing/2014/main" id="{A2BCA91E-4636-E64C-B3FA-B2F4801D3AB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 dirty="0"/>
              <a:t>Evaluation Metrics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Our ultimate goal is to improve ASR, so we report </a:t>
            </a:r>
            <a:r>
              <a:rPr lang="en-US" b="1" dirty="0"/>
              <a:t>Word Error Rate</a:t>
            </a:r>
            <a:r>
              <a:rPr lang="en-US" dirty="0"/>
              <a:t> (WER)</a:t>
            </a:r>
          </a:p>
          <a:p>
            <a:pPr fontAlgn="base">
              <a:lnSpc>
                <a:spcPct val="200000"/>
              </a:lnSpc>
            </a:pPr>
            <a:r>
              <a:rPr lang="en-US" dirty="0"/>
              <a:t>Success criterion:</a:t>
            </a:r>
          </a:p>
          <a:p>
            <a:pPr lvl="1" fontAlgn="base">
              <a:lnSpc>
                <a:spcPct val="200000"/>
              </a:lnSpc>
              <a:spcBef>
                <a:spcPts val="0"/>
              </a:spcBef>
            </a:pPr>
            <a:r>
              <a:rPr lang="en-US" dirty="0"/>
              <a:t>Multi-speaker (noisy) scenarios: </a:t>
            </a:r>
            <a:r>
              <a:rPr lang="en-US" dirty="0" err="1"/>
              <a:t>VoiceFilter</a:t>
            </a:r>
            <a:r>
              <a:rPr lang="en-US" dirty="0"/>
              <a:t> lowers WER – being </a:t>
            </a:r>
            <a:r>
              <a:rPr lang="en-US" i="1" dirty="0"/>
              <a:t>useful</a:t>
            </a:r>
          </a:p>
          <a:p>
            <a:pPr lvl="1" fontAlgn="base">
              <a:lnSpc>
                <a:spcPct val="200000"/>
              </a:lnSpc>
              <a:spcBef>
                <a:spcPts val="0"/>
              </a:spcBef>
            </a:pPr>
            <a:r>
              <a:rPr lang="en-US" dirty="0"/>
              <a:t>Single-speaker (clean) scenarios: same WER – being </a:t>
            </a:r>
            <a:r>
              <a:rPr lang="en-US" i="1" dirty="0"/>
              <a:t>harmless</a:t>
            </a:r>
          </a:p>
          <a:p>
            <a:pPr fontAlgn="base">
              <a:lnSpc>
                <a:spcPct val="200000"/>
              </a:lnSpc>
            </a:pPr>
            <a:r>
              <a:rPr lang="en-US" dirty="0"/>
              <a:t>We also report </a:t>
            </a:r>
            <a:r>
              <a:rPr lang="en-US" b="1" dirty="0"/>
              <a:t>Source to Distortion Ratio</a:t>
            </a:r>
            <a:r>
              <a:rPr lang="en-US" dirty="0"/>
              <a:t> (SDR)</a:t>
            </a:r>
          </a:p>
          <a:p>
            <a:pPr lvl="1" fontAlgn="base">
              <a:lnSpc>
                <a:spcPct val="200000"/>
              </a:lnSpc>
              <a:spcBef>
                <a:spcPts val="0"/>
              </a:spcBef>
            </a:pPr>
            <a:r>
              <a:rPr lang="en-US" dirty="0"/>
              <a:t>Commonly used metric for source separation</a:t>
            </a:r>
          </a:p>
          <a:p>
            <a:pPr lvl="1" fontAlgn="base">
              <a:lnSpc>
                <a:spcPct val="200000"/>
              </a:lnSpc>
              <a:spcBef>
                <a:spcPts val="0"/>
              </a:spcBef>
            </a:pPr>
            <a:r>
              <a:rPr lang="en-US" dirty="0"/>
              <a:t>Larger is better</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56418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 dirty="0"/>
              <a:t>Word Error Rates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We look at four WER numbers:</a:t>
            </a:r>
          </a:p>
          <a:p>
            <a:pPr lvl="1" fontAlgn="base">
              <a:lnSpc>
                <a:spcPct val="200000"/>
              </a:lnSpc>
              <a:spcBef>
                <a:spcPts val="0"/>
              </a:spcBef>
            </a:pPr>
            <a:r>
              <a:rPr lang="en-US" dirty="0"/>
              <a:t>Clean WER</a:t>
            </a:r>
          </a:p>
          <a:p>
            <a:pPr lvl="1" fontAlgn="base">
              <a:lnSpc>
                <a:spcPct val="200000"/>
              </a:lnSpc>
              <a:spcBef>
                <a:spcPts val="0"/>
              </a:spcBef>
            </a:pPr>
            <a:r>
              <a:rPr lang="en-US" dirty="0"/>
              <a:t>Noisy WER</a:t>
            </a:r>
          </a:p>
          <a:p>
            <a:pPr lvl="1" fontAlgn="base">
              <a:lnSpc>
                <a:spcPct val="200000"/>
              </a:lnSpc>
              <a:spcBef>
                <a:spcPts val="0"/>
              </a:spcBef>
            </a:pPr>
            <a:r>
              <a:rPr lang="en-US" dirty="0"/>
              <a:t>Clean-enhanced WER</a:t>
            </a:r>
          </a:p>
          <a:p>
            <a:pPr lvl="1" fontAlgn="base">
              <a:lnSpc>
                <a:spcPct val="200000"/>
              </a:lnSpc>
              <a:spcBef>
                <a:spcPts val="0"/>
              </a:spcBef>
            </a:pPr>
            <a:r>
              <a:rPr lang="en-US" dirty="0"/>
              <a:t>Noisy-enhanced WER</a:t>
            </a:r>
          </a:p>
          <a:p>
            <a:pPr fontAlgn="base">
              <a:lnSpc>
                <a:spcPct val="200000"/>
              </a:lnSpc>
            </a:pPr>
            <a:r>
              <a:rPr lang="en-US" dirty="0"/>
              <a:t>We use a conventional ASR model trained on YouTube data</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sp>
        <p:nvSpPr>
          <p:cNvPr id="3" name="Rectangle 2">
            <a:extLst>
              <a:ext uri="{FF2B5EF4-FFF2-40B4-BE49-F238E27FC236}">
                <a16:creationId xmlns:a16="http://schemas.microsoft.com/office/drawing/2014/main" id="{72F66FEE-FDAB-C94F-94B4-25D6A12D07A3}"/>
              </a:ext>
            </a:extLst>
          </p:cNvPr>
          <p:cNvSpPr/>
          <p:nvPr/>
        </p:nvSpPr>
        <p:spPr>
          <a:xfrm>
            <a:off x="3521035" y="188223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Clean audio</a:t>
            </a:r>
          </a:p>
        </p:txBody>
      </p:sp>
      <p:sp>
        <p:nvSpPr>
          <p:cNvPr id="6" name="Rectangle 5">
            <a:extLst>
              <a:ext uri="{FF2B5EF4-FFF2-40B4-BE49-F238E27FC236}">
                <a16:creationId xmlns:a16="http://schemas.microsoft.com/office/drawing/2014/main" id="{4DFB95AF-3AFF-2044-B4CE-C46B0A38AE9E}"/>
              </a:ext>
            </a:extLst>
          </p:cNvPr>
          <p:cNvSpPr/>
          <p:nvPr/>
        </p:nvSpPr>
        <p:spPr>
          <a:xfrm>
            <a:off x="5935685" y="188223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ASR</a:t>
            </a:r>
          </a:p>
        </p:txBody>
      </p:sp>
      <p:sp>
        <p:nvSpPr>
          <p:cNvPr id="7" name="Rectangle 6">
            <a:extLst>
              <a:ext uri="{FF2B5EF4-FFF2-40B4-BE49-F238E27FC236}">
                <a16:creationId xmlns:a16="http://schemas.microsoft.com/office/drawing/2014/main" id="{4E0921B7-490A-6D46-9257-F5338F7F7985}"/>
              </a:ext>
            </a:extLst>
          </p:cNvPr>
          <p:cNvSpPr/>
          <p:nvPr/>
        </p:nvSpPr>
        <p:spPr>
          <a:xfrm>
            <a:off x="3521035" y="230915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Noisy audio</a:t>
            </a:r>
          </a:p>
        </p:txBody>
      </p:sp>
      <p:sp>
        <p:nvSpPr>
          <p:cNvPr id="8" name="Rectangle 7">
            <a:extLst>
              <a:ext uri="{FF2B5EF4-FFF2-40B4-BE49-F238E27FC236}">
                <a16:creationId xmlns:a16="http://schemas.microsoft.com/office/drawing/2014/main" id="{206D255A-ADEE-9546-8609-E984C537EA58}"/>
              </a:ext>
            </a:extLst>
          </p:cNvPr>
          <p:cNvSpPr/>
          <p:nvPr/>
        </p:nvSpPr>
        <p:spPr>
          <a:xfrm>
            <a:off x="5935685" y="230915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ASR</a:t>
            </a:r>
          </a:p>
        </p:txBody>
      </p:sp>
      <p:sp>
        <p:nvSpPr>
          <p:cNvPr id="9" name="Rectangle 8">
            <a:extLst>
              <a:ext uri="{FF2B5EF4-FFF2-40B4-BE49-F238E27FC236}">
                <a16:creationId xmlns:a16="http://schemas.microsoft.com/office/drawing/2014/main" id="{B2F2ABCE-B724-4E45-8CC7-A9C9519AD8F3}"/>
              </a:ext>
            </a:extLst>
          </p:cNvPr>
          <p:cNvSpPr/>
          <p:nvPr/>
        </p:nvSpPr>
        <p:spPr>
          <a:xfrm>
            <a:off x="3521035" y="273607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Clean audio</a:t>
            </a:r>
          </a:p>
        </p:txBody>
      </p:sp>
      <p:sp>
        <p:nvSpPr>
          <p:cNvPr id="10" name="Rectangle 9">
            <a:extLst>
              <a:ext uri="{FF2B5EF4-FFF2-40B4-BE49-F238E27FC236}">
                <a16:creationId xmlns:a16="http://schemas.microsoft.com/office/drawing/2014/main" id="{D2094CFD-F010-1B41-8763-BBB3787B7FFA}"/>
              </a:ext>
            </a:extLst>
          </p:cNvPr>
          <p:cNvSpPr/>
          <p:nvPr/>
        </p:nvSpPr>
        <p:spPr>
          <a:xfrm>
            <a:off x="5935685" y="273607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ASR</a:t>
            </a:r>
          </a:p>
        </p:txBody>
      </p:sp>
      <p:sp>
        <p:nvSpPr>
          <p:cNvPr id="11" name="Rectangle 10">
            <a:extLst>
              <a:ext uri="{FF2B5EF4-FFF2-40B4-BE49-F238E27FC236}">
                <a16:creationId xmlns:a16="http://schemas.microsoft.com/office/drawing/2014/main" id="{E45FA302-85A3-5049-8783-9EAC89EF7D74}"/>
              </a:ext>
            </a:extLst>
          </p:cNvPr>
          <p:cNvSpPr/>
          <p:nvPr/>
        </p:nvSpPr>
        <p:spPr>
          <a:xfrm>
            <a:off x="3521036" y="316299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Noisy audio</a:t>
            </a:r>
          </a:p>
        </p:txBody>
      </p:sp>
      <p:sp>
        <p:nvSpPr>
          <p:cNvPr id="12" name="Rectangle 11">
            <a:extLst>
              <a:ext uri="{FF2B5EF4-FFF2-40B4-BE49-F238E27FC236}">
                <a16:creationId xmlns:a16="http://schemas.microsoft.com/office/drawing/2014/main" id="{486CE2A2-D202-7241-8703-EA38467B0206}"/>
              </a:ext>
            </a:extLst>
          </p:cNvPr>
          <p:cNvSpPr/>
          <p:nvPr/>
        </p:nvSpPr>
        <p:spPr>
          <a:xfrm>
            <a:off x="5935686" y="316299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ASR</a:t>
            </a:r>
          </a:p>
        </p:txBody>
      </p:sp>
      <p:sp>
        <p:nvSpPr>
          <p:cNvPr id="13" name="Rectangle 12">
            <a:extLst>
              <a:ext uri="{FF2B5EF4-FFF2-40B4-BE49-F238E27FC236}">
                <a16:creationId xmlns:a16="http://schemas.microsoft.com/office/drawing/2014/main" id="{1DF32562-1FB6-9344-826B-FACCB4C1CAD6}"/>
              </a:ext>
            </a:extLst>
          </p:cNvPr>
          <p:cNvSpPr/>
          <p:nvPr/>
        </p:nvSpPr>
        <p:spPr>
          <a:xfrm>
            <a:off x="4728360" y="273607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VoiceFilter</a:t>
            </a:r>
            <a:endParaRPr lang="en-US" sz="1000" dirty="0">
              <a:solidFill>
                <a:schemeClr val="bg1">
                  <a:lumMod val="50000"/>
                </a:schemeClr>
              </a:solidFill>
            </a:endParaRPr>
          </a:p>
        </p:txBody>
      </p:sp>
      <p:sp>
        <p:nvSpPr>
          <p:cNvPr id="14" name="Rectangle 13">
            <a:extLst>
              <a:ext uri="{FF2B5EF4-FFF2-40B4-BE49-F238E27FC236}">
                <a16:creationId xmlns:a16="http://schemas.microsoft.com/office/drawing/2014/main" id="{40939DF7-7EEB-9A41-9005-07FFB22E7804}"/>
              </a:ext>
            </a:extLst>
          </p:cNvPr>
          <p:cNvSpPr/>
          <p:nvPr/>
        </p:nvSpPr>
        <p:spPr>
          <a:xfrm>
            <a:off x="4728360" y="3162999"/>
            <a:ext cx="908462" cy="32063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lumMod val="50000"/>
                  </a:schemeClr>
                </a:solidFill>
              </a:rPr>
              <a:t>VoiceFilter</a:t>
            </a:r>
            <a:endParaRPr lang="en-US" sz="1000" dirty="0">
              <a:solidFill>
                <a:schemeClr val="bg1">
                  <a:lumMod val="50000"/>
                </a:schemeClr>
              </a:solidFill>
            </a:endParaRPr>
          </a:p>
        </p:txBody>
      </p:sp>
      <p:cxnSp>
        <p:nvCxnSpPr>
          <p:cNvPr id="5" name="Straight Arrow Connector 4">
            <a:extLst>
              <a:ext uri="{FF2B5EF4-FFF2-40B4-BE49-F238E27FC236}">
                <a16:creationId xmlns:a16="http://schemas.microsoft.com/office/drawing/2014/main" id="{D00AE4DA-7D0D-7440-B50A-E03463209955}"/>
              </a:ext>
            </a:extLst>
          </p:cNvPr>
          <p:cNvCxnSpPr>
            <a:stCxn id="3" idx="3"/>
            <a:endCxn id="6" idx="1"/>
          </p:cNvCxnSpPr>
          <p:nvPr/>
        </p:nvCxnSpPr>
        <p:spPr>
          <a:xfrm>
            <a:off x="4429497" y="2042556"/>
            <a:ext cx="150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866EE3F-CBE7-424B-A357-E0DDF0057C22}"/>
              </a:ext>
            </a:extLst>
          </p:cNvPr>
          <p:cNvCxnSpPr>
            <a:cxnSpLocks/>
            <a:stCxn id="7" idx="3"/>
            <a:endCxn id="8" idx="1"/>
          </p:cNvCxnSpPr>
          <p:nvPr/>
        </p:nvCxnSpPr>
        <p:spPr>
          <a:xfrm>
            <a:off x="4429497" y="2469476"/>
            <a:ext cx="1506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A43237-0A86-A04F-8A98-C1426B93A415}"/>
              </a:ext>
            </a:extLst>
          </p:cNvPr>
          <p:cNvCxnSpPr>
            <a:cxnSpLocks/>
            <a:stCxn id="9" idx="3"/>
            <a:endCxn id="13" idx="1"/>
          </p:cNvCxnSpPr>
          <p:nvPr/>
        </p:nvCxnSpPr>
        <p:spPr>
          <a:xfrm>
            <a:off x="4429497" y="2896396"/>
            <a:ext cx="298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5F412BD-3461-234F-BE57-1E545A17EAE4}"/>
              </a:ext>
            </a:extLst>
          </p:cNvPr>
          <p:cNvCxnSpPr>
            <a:cxnSpLocks/>
            <a:stCxn id="11" idx="3"/>
            <a:endCxn id="14" idx="1"/>
          </p:cNvCxnSpPr>
          <p:nvPr/>
        </p:nvCxnSpPr>
        <p:spPr>
          <a:xfrm>
            <a:off x="4429498" y="3323316"/>
            <a:ext cx="298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0B169FA-DAD5-BA42-91CA-77D7E400A0BB}"/>
              </a:ext>
            </a:extLst>
          </p:cNvPr>
          <p:cNvCxnSpPr>
            <a:cxnSpLocks/>
            <a:stCxn id="13" idx="3"/>
            <a:endCxn id="10" idx="1"/>
          </p:cNvCxnSpPr>
          <p:nvPr/>
        </p:nvCxnSpPr>
        <p:spPr>
          <a:xfrm>
            <a:off x="5636822" y="2896396"/>
            <a:ext cx="298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0F2835-2BEB-7449-B104-EE7DF6FB15D7}"/>
              </a:ext>
            </a:extLst>
          </p:cNvPr>
          <p:cNvCxnSpPr>
            <a:cxnSpLocks/>
            <a:stCxn id="14" idx="3"/>
            <a:endCxn id="12" idx="1"/>
          </p:cNvCxnSpPr>
          <p:nvPr/>
        </p:nvCxnSpPr>
        <p:spPr>
          <a:xfrm>
            <a:off x="5636822" y="3323316"/>
            <a:ext cx="2988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rved Left Arrow 29">
            <a:extLst>
              <a:ext uri="{FF2B5EF4-FFF2-40B4-BE49-F238E27FC236}">
                <a16:creationId xmlns:a16="http://schemas.microsoft.com/office/drawing/2014/main" id="{B2BC9218-E1C4-9F49-B1D7-5171D7A80183}"/>
              </a:ext>
            </a:extLst>
          </p:cNvPr>
          <p:cNvSpPr/>
          <p:nvPr/>
        </p:nvSpPr>
        <p:spPr>
          <a:xfrm>
            <a:off x="6982691" y="2000992"/>
            <a:ext cx="231569" cy="967839"/>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Left Arrow 32">
            <a:extLst>
              <a:ext uri="{FF2B5EF4-FFF2-40B4-BE49-F238E27FC236}">
                <a16:creationId xmlns:a16="http://schemas.microsoft.com/office/drawing/2014/main" id="{1331BBAF-334D-1941-B1DD-B19B2CDD6584}"/>
              </a:ext>
            </a:extLst>
          </p:cNvPr>
          <p:cNvSpPr/>
          <p:nvPr/>
        </p:nvSpPr>
        <p:spPr>
          <a:xfrm>
            <a:off x="6982691" y="2412476"/>
            <a:ext cx="231569" cy="967839"/>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ACADB7CB-1A49-B44F-8FB2-C68A683E14C7}"/>
              </a:ext>
            </a:extLst>
          </p:cNvPr>
          <p:cNvSpPr txBox="1"/>
          <p:nvPr/>
        </p:nvSpPr>
        <p:spPr>
          <a:xfrm>
            <a:off x="7082704" y="2202873"/>
            <a:ext cx="1760717" cy="276999"/>
          </a:xfrm>
          <a:prstGeom prst="rect">
            <a:avLst/>
          </a:prstGeom>
          <a:noFill/>
        </p:spPr>
        <p:txBody>
          <a:bodyPr wrap="square" rtlCol="0">
            <a:spAutoFit/>
          </a:bodyPr>
          <a:lstStyle/>
          <a:p>
            <a:pPr algn="ctr"/>
            <a:r>
              <a:rPr lang="en-US" sz="1200" dirty="0">
                <a:solidFill>
                  <a:schemeClr val="accent4"/>
                </a:solidFill>
              </a:rPr>
              <a:t>Should not degrade</a:t>
            </a:r>
          </a:p>
        </p:txBody>
      </p:sp>
      <p:sp>
        <p:nvSpPr>
          <p:cNvPr id="35" name="TextBox 34">
            <a:extLst>
              <a:ext uri="{FF2B5EF4-FFF2-40B4-BE49-F238E27FC236}">
                <a16:creationId xmlns:a16="http://schemas.microsoft.com/office/drawing/2014/main" id="{B2304F8C-8C06-7848-BE0C-2D56701615F0}"/>
              </a:ext>
            </a:extLst>
          </p:cNvPr>
          <p:cNvSpPr txBox="1"/>
          <p:nvPr/>
        </p:nvSpPr>
        <p:spPr>
          <a:xfrm>
            <a:off x="6967008" y="2954431"/>
            <a:ext cx="1760717" cy="276999"/>
          </a:xfrm>
          <a:prstGeom prst="rect">
            <a:avLst/>
          </a:prstGeom>
          <a:noFill/>
        </p:spPr>
        <p:txBody>
          <a:bodyPr wrap="square" rtlCol="0">
            <a:spAutoFit/>
          </a:bodyPr>
          <a:lstStyle/>
          <a:p>
            <a:pPr algn="ctr"/>
            <a:r>
              <a:rPr lang="en-US" sz="1200" dirty="0">
                <a:solidFill>
                  <a:schemeClr val="accent4"/>
                </a:solidFill>
              </a:rPr>
              <a:t>Should improve</a:t>
            </a:r>
          </a:p>
        </p:txBody>
      </p:sp>
    </p:spTree>
    <p:extLst>
      <p:ext uri="{BB962C8B-B14F-4D97-AF65-F5344CB8AC3E}">
        <p14:creationId xmlns:p14="http://schemas.microsoft.com/office/powerpoint/2010/main" val="3751487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B561-9FD9-C44F-894A-4535896ADC95}"/>
              </a:ext>
            </a:extLst>
          </p:cNvPr>
          <p:cNvSpPr>
            <a:spLocks noGrp="1"/>
          </p:cNvSpPr>
          <p:nvPr>
            <p:ph type="title"/>
          </p:nvPr>
        </p:nvSpPr>
        <p:spPr/>
        <p:txBody>
          <a:bodyPr/>
          <a:lstStyle/>
          <a:p>
            <a:r>
              <a:rPr lang="en-US" dirty="0"/>
              <a:t>WER results: topology matters</a:t>
            </a:r>
          </a:p>
        </p:txBody>
      </p:sp>
      <p:sp>
        <p:nvSpPr>
          <p:cNvPr id="5" name="Slide Number Placeholder 4">
            <a:extLst>
              <a:ext uri="{FF2B5EF4-FFF2-40B4-BE49-F238E27FC236}">
                <a16:creationId xmlns:a16="http://schemas.microsoft.com/office/drawing/2014/main" id="{33EA145D-46FC-7943-BA29-17CD44B4C1B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D02CA0D-1975-5442-8E15-C8A6CF3B1C49}"/>
                  </a:ext>
                </a:extLst>
              </p:cNvPr>
              <p:cNvGraphicFramePr>
                <a:graphicFrameLocks noGrp="1"/>
              </p:cNvGraphicFramePr>
              <p:nvPr>
                <p:extLst>
                  <p:ext uri="{D42A27DB-BD31-4B8C-83A1-F6EECF244321}">
                    <p14:modId xmlns:p14="http://schemas.microsoft.com/office/powerpoint/2010/main" val="1643562974"/>
                  </p:ext>
                </p:extLst>
              </p:nvPr>
            </p:nvGraphicFramePr>
            <p:xfrm>
              <a:off x="2346861" y="3008592"/>
              <a:ext cx="4450277" cy="1645918"/>
            </p:xfrm>
            <a:graphic>
              <a:graphicData uri="http://schemas.openxmlformats.org/drawingml/2006/table">
                <a:tbl>
                  <a:tblPr firstRow="1" bandRow="1">
                    <a:effectLst/>
                    <a:tableStyleId>{284E427A-3D55-4303-BF80-6455036E1DE7}</a:tableStyleId>
                  </a:tblPr>
                  <a:tblGrid>
                    <a:gridCol w="2019270">
                      <a:extLst>
                        <a:ext uri="{9D8B030D-6E8A-4147-A177-3AD203B41FA5}">
                          <a16:colId xmlns:a16="http://schemas.microsoft.com/office/drawing/2014/main" val="2751370437"/>
                        </a:ext>
                      </a:extLst>
                    </a:gridCol>
                    <a:gridCol w="1239455">
                      <a:extLst>
                        <a:ext uri="{9D8B030D-6E8A-4147-A177-3AD203B41FA5}">
                          <a16:colId xmlns:a16="http://schemas.microsoft.com/office/drawing/2014/main" val="418911473"/>
                        </a:ext>
                      </a:extLst>
                    </a:gridCol>
                    <a:gridCol w="1191552">
                      <a:extLst>
                        <a:ext uri="{9D8B030D-6E8A-4147-A177-3AD203B41FA5}">
                          <a16:colId xmlns:a16="http://schemas.microsoft.com/office/drawing/2014/main" val="3142428887"/>
                        </a:ext>
                      </a:extLst>
                    </a:gridCol>
                  </a:tblGrid>
                  <a:tr h="484094">
                    <a:tc>
                      <a:txBody>
                        <a:bodyPr/>
                        <a:lstStyle/>
                        <a:p>
                          <a:pPr algn="ctr"/>
                          <a:r>
                            <a:rPr lang="en-US" sz="1200" b="1" dirty="0" err="1">
                              <a:latin typeface="Roboto" panose="02000000000000000000" pitchFamily="2" charset="0"/>
                              <a:ea typeface="Roboto" panose="02000000000000000000" pitchFamily="2" charset="0"/>
                              <a:cs typeface="Roboto" panose="02000000000000000000" pitchFamily="2" charset="0"/>
                            </a:rPr>
                            <a:t>VoiceFilter</a:t>
                          </a:r>
                          <a:r>
                            <a:rPr lang="en-US" sz="1200" b="1" dirty="0">
                              <a:latin typeface="Roboto" panose="02000000000000000000" pitchFamily="2" charset="0"/>
                              <a:ea typeface="Roboto" panose="02000000000000000000" pitchFamily="2" charset="0"/>
                              <a:cs typeface="Roboto" panose="02000000000000000000" pitchFamily="2" charset="0"/>
                            </a:rPr>
                            <a:t> Model</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Clean WER (%)</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Noisy WER (%)</a:t>
                          </a:r>
                        </a:p>
                      </a:txBody>
                      <a:tcPr anchor="ctr"/>
                    </a:tc>
                    <a:extLst>
                      <a:ext uri="{0D108BD9-81ED-4DB2-BD59-A6C34878D82A}">
                        <a16:rowId xmlns:a16="http://schemas.microsoft.com/office/drawing/2014/main" val="3573488509"/>
                      </a:ext>
                    </a:extLst>
                  </a:tr>
                  <a:tr h="290456">
                    <a:tc>
                      <a:txBody>
                        <a:bodyPr/>
                        <a:lstStyle/>
                        <a:p>
                          <a:pPr algn="ct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No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endPar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10.9</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55.9</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2343321374"/>
                      </a:ext>
                    </a:extLst>
                  </a:tr>
                  <a:tr h="290456">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no LSTM</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12.2</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35.3</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3255540806"/>
                      </a:ext>
                    </a:extLst>
                  </a:tr>
                  <a:tr h="290456">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uni</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-LSTM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12.2</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marL="0" marR="0" lvl="0" indent="0" algn="ctr" defTabSz="14787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solidFill>
                                      <a:schemeClr val="bg2">
                                        <a:lumMod val="50000"/>
                                      </a:schemeClr>
                                    </a:solidFill>
                                    <a:latin typeface="Cambria Math" panose="02040503050406030204" pitchFamily="18" charset="0"/>
                                    <a:cs typeface="Arial" panose="020B0604020202020204" pitchFamily="34" charset="0"/>
                                  </a:rPr>
                                  <m:t>28.2</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2251193148"/>
                      </a:ext>
                    </a:extLst>
                  </a:tr>
                  <a:tr h="290456">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bi-LSTM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1" i="1" smtClean="0">
                                    <a:solidFill>
                                      <a:schemeClr val="bg2">
                                        <a:lumMod val="50000"/>
                                      </a:schemeClr>
                                    </a:solidFill>
                                    <a:latin typeface="Cambria Math" panose="02040503050406030204" pitchFamily="18" charset="0"/>
                                    <a:cs typeface="Arial" panose="020B0604020202020204" pitchFamily="34" charset="0"/>
                                  </a:rPr>
                                  <m:t>𝟏𝟏</m:t>
                                </m:r>
                                <m:r>
                                  <a:rPr lang="en-US" sz="1200" b="1" i="1" smtClean="0">
                                    <a:solidFill>
                                      <a:schemeClr val="bg2">
                                        <a:lumMod val="50000"/>
                                      </a:schemeClr>
                                    </a:solidFill>
                                    <a:latin typeface="Cambria Math" panose="02040503050406030204" pitchFamily="18" charset="0"/>
                                    <a:cs typeface="Arial" panose="020B0604020202020204" pitchFamily="34" charset="0"/>
                                  </a:rPr>
                                  <m:t>.</m:t>
                                </m:r>
                                <m:r>
                                  <a:rPr lang="en-US" sz="1200" b="1" i="1" smtClean="0">
                                    <a:solidFill>
                                      <a:schemeClr val="bg2">
                                        <a:lumMod val="50000"/>
                                      </a:schemeClr>
                                    </a:solidFill>
                                    <a:latin typeface="Cambria Math" panose="02040503050406030204" pitchFamily="18" charset="0"/>
                                    <a:cs typeface="Arial" panose="020B0604020202020204" pitchFamily="34" charset="0"/>
                                  </a:rPr>
                                  <m:t>𝟏</m:t>
                                </m:r>
                              </m:oMath>
                            </m:oMathPara>
                          </a14:m>
                          <a:endParaRPr lang="en-US" sz="1200" b="1" dirty="0">
                            <a:solidFill>
                              <a:schemeClr val="bg2">
                                <a:lumMod val="50000"/>
                              </a:schemeClr>
                            </a:solidFill>
                            <a:latin typeface="+mn-lt"/>
                            <a:cs typeface="Arial" panose="020B0604020202020204" pitchFamily="34" charset="0"/>
                          </a:endParaRPr>
                        </a:p>
                      </a:txBody>
                      <a:tcPr anchor="ctr"/>
                    </a:tc>
                    <a:tc>
                      <a:txBody>
                        <a:bodyPr/>
                        <a:lstStyle/>
                        <a:p>
                          <a:pPr marL="0" marR="0" lvl="0" indent="0" algn="ctr" defTabSz="14787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solidFill>
                                      <a:schemeClr val="bg2">
                                        <a:lumMod val="50000"/>
                                      </a:schemeClr>
                                    </a:solidFill>
                                    <a:latin typeface="Cambria Math" panose="02040503050406030204" pitchFamily="18" charset="0"/>
                                    <a:cs typeface="Arial" panose="020B0604020202020204" pitchFamily="34" charset="0"/>
                                  </a:rPr>
                                  <m:t>𝟐𝟑</m:t>
                                </m:r>
                                <m:r>
                                  <a:rPr lang="en-US" sz="1200" b="1" i="1" smtClean="0">
                                    <a:solidFill>
                                      <a:schemeClr val="bg2">
                                        <a:lumMod val="50000"/>
                                      </a:schemeClr>
                                    </a:solidFill>
                                    <a:latin typeface="Cambria Math" panose="02040503050406030204" pitchFamily="18" charset="0"/>
                                    <a:cs typeface="Arial" panose="020B0604020202020204" pitchFamily="34" charset="0"/>
                                  </a:rPr>
                                  <m:t>.</m:t>
                                </m:r>
                                <m:r>
                                  <a:rPr lang="en-US" sz="1200" b="1" i="1" smtClean="0">
                                    <a:solidFill>
                                      <a:schemeClr val="bg2">
                                        <a:lumMod val="50000"/>
                                      </a:schemeClr>
                                    </a:solidFill>
                                    <a:latin typeface="Cambria Math" panose="02040503050406030204" pitchFamily="18" charset="0"/>
                                    <a:cs typeface="Arial" panose="020B0604020202020204" pitchFamily="34" charset="0"/>
                                  </a:rPr>
                                  <m:t>𝟒</m:t>
                                </m:r>
                              </m:oMath>
                            </m:oMathPara>
                          </a14:m>
                          <a:endParaRPr lang="en-US" sz="1200" b="1"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3680785651"/>
                      </a:ext>
                    </a:extLst>
                  </a:tr>
                </a:tbl>
              </a:graphicData>
            </a:graphic>
          </p:graphicFrame>
        </mc:Choice>
        <mc:Fallback xmlns="">
          <p:graphicFrame>
            <p:nvGraphicFramePr>
              <p:cNvPr id="6" name="Table 5">
                <a:extLst>
                  <a:ext uri="{FF2B5EF4-FFF2-40B4-BE49-F238E27FC236}">
                    <a16:creationId xmlns:a16="http://schemas.microsoft.com/office/drawing/2014/main" id="{7D02CA0D-1975-5442-8E15-C8A6CF3B1C49}"/>
                  </a:ext>
                </a:extLst>
              </p:cNvPr>
              <p:cNvGraphicFramePr>
                <a:graphicFrameLocks noGrp="1"/>
              </p:cNvGraphicFramePr>
              <p:nvPr>
                <p:extLst>
                  <p:ext uri="{D42A27DB-BD31-4B8C-83A1-F6EECF244321}">
                    <p14:modId xmlns:p14="http://schemas.microsoft.com/office/powerpoint/2010/main" val="1643562974"/>
                  </p:ext>
                </p:extLst>
              </p:nvPr>
            </p:nvGraphicFramePr>
            <p:xfrm>
              <a:off x="2346861" y="3008592"/>
              <a:ext cx="4450277" cy="1645918"/>
            </p:xfrm>
            <a:graphic>
              <a:graphicData uri="http://schemas.openxmlformats.org/drawingml/2006/table">
                <a:tbl>
                  <a:tblPr firstRow="1" bandRow="1">
                    <a:effectLst/>
                    <a:tableStyleId>{284E427A-3D55-4303-BF80-6455036E1DE7}</a:tableStyleId>
                  </a:tblPr>
                  <a:tblGrid>
                    <a:gridCol w="2019270">
                      <a:extLst>
                        <a:ext uri="{9D8B030D-6E8A-4147-A177-3AD203B41FA5}">
                          <a16:colId xmlns:a16="http://schemas.microsoft.com/office/drawing/2014/main" val="2751370437"/>
                        </a:ext>
                      </a:extLst>
                    </a:gridCol>
                    <a:gridCol w="1239455">
                      <a:extLst>
                        <a:ext uri="{9D8B030D-6E8A-4147-A177-3AD203B41FA5}">
                          <a16:colId xmlns:a16="http://schemas.microsoft.com/office/drawing/2014/main" val="418911473"/>
                        </a:ext>
                      </a:extLst>
                    </a:gridCol>
                    <a:gridCol w="1191552">
                      <a:extLst>
                        <a:ext uri="{9D8B030D-6E8A-4147-A177-3AD203B41FA5}">
                          <a16:colId xmlns:a16="http://schemas.microsoft.com/office/drawing/2014/main" val="3142428887"/>
                        </a:ext>
                      </a:extLst>
                    </a:gridCol>
                  </a:tblGrid>
                  <a:tr h="484094">
                    <a:tc>
                      <a:txBody>
                        <a:bodyPr/>
                        <a:lstStyle/>
                        <a:p>
                          <a:pPr algn="ctr"/>
                          <a:r>
                            <a:rPr lang="en-US" sz="1200" b="1" dirty="0" err="1">
                              <a:latin typeface="Roboto" panose="02000000000000000000" pitchFamily="2" charset="0"/>
                              <a:ea typeface="Roboto" panose="02000000000000000000" pitchFamily="2" charset="0"/>
                              <a:cs typeface="Roboto" panose="02000000000000000000" pitchFamily="2" charset="0"/>
                            </a:rPr>
                            <a:t>VoiceFilter</a:t>
                          </a:r>
                          <a:r>
                            <a:rPr lang="en-US" sz="1200" b="1" dirty="0">
                              <a:latin typeface="Roboto" panose="02000000000000000000" pitchFamily="2" charset="0"/>
                              <a:ea typeface="Roboto" panose="02000000000000000000" pitchFamily="2" charset="0"/>
                              <a:cs typeface="Roboto" panose="02000000000000000000" pitchFamily="2" charset="0"/>
                            </a:rPr>
                            <a:t> Model</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Clean WER (%)</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Noisy WER (%)</a:t>
                          </a:r>
                        </a:p>
                      </a:txBody>
                      <a:tcPr anchor="ctr"/>
                    </a:tc>
                    <a:extLst>
                      <a:ext uri="{0D108BD9-81ED-4DB2-BD59-A6C34878D82A}">
                        <a16:rowId xmlns:a16="http://schemas.microsoft.com/office/drawing/2014/main" val="3573488509"/>
                      </a:ext>
                    </a:extLst>
                  </a:tr>
                  <a:tr h="290456">
                    <a:tc>
                      <a:txBody>
                        <a:bodyPr/>
                        <a:lstStyle/>
                        <a:p>
                          <a:pPr algn="ct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No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endPar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endParaRPr lang="en-US"/>
                        </a:p>
                      </a:txBody>
                      <a:tcPr anchor="ctr">
                        <a:blipFill>
                          <a:blip r:embed="rId3"/>
                          <a:stretch>
                            <a:fillRect l="-163265" t="-169565" r="-95918" b="-308696"/>
                          </a:stretch>
                        </a:blipFill>
                      </a:tcPr>
                    </a:tc>
                    <a:tc>
                      <a:txBody>
                        <a:bodyPr/>
                        <a:lstStyle/>
                        <a:p>
                          <a:endParaRPr lang="en-US"/>
                        </a:p>
                      </a:txBody>
                      <a:tcPr anchor="ctr">
                        <a:blipFill>
                          <a:blip r:embed="rId3"/>
                          <a:stretch>
                            <a:fillRect l="-274468" t="-169565" b="-308696"/>
                          </a:stretch>
                        </a:blipFill>
                      </a:tcPr>
                    </a:tc>
                    <a:extLst>
                      <a:ext uri="{0D108BD9-81ED-4DB2-BD59-A6C34878D82A}">
                        <a16:rowId xmlns:a16="http://schemas.microsoft.com/office/drawing/2014/main" val="2343321374"/>
                      </a:ext>
                    </a:extLst>
                  </a:tr>
                  <a:tr h="290456">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no LSTM</a:t>
                          </a:r>
                        </a:p>
                      </a:txBody>
                      <a:tcPr anchor="ctr"/>
                    </a:tc>
                    <a:tc>
                      <a:txBody>
                        <a:bodyPr/>
                        <a:lstStyle/>
                        <a:p>
                          <a:endParaRPr lang="en-US"/>
                        </a:p>
                      </a:txBody>
                      <a:tcPr anchor="ctr">
                        <a:blipFill>
                          <a:blip r:embed="rId3"/>
                          <a:stretch>
                            <a:fillRect l="-163265" t="-269565" r="-95918" b="-208696"/>
                          </a:stretch>
                        </a:blipFill>
                      </a:tcPr>
                    </a:tc>
                    <a:tc>
                      <a:txBody>
                        <a:bodyPr/>
                        <a:lstStyle/>
                        <a:p>
                          <a:endParaRPr lang="en-US"/>
                        </a:p>
                      </a:txBody>
                      <a:tcPr anchor="ctr">
                        <a:blipFill>
                          <a:blip r:embed="rId3"/>
                          <a:stretch>
                            <a:fillRect l="-274468" t="-269565" b="-208696"/>
                          </a:stretch>
                        </a:blipFill>
                      </a:tcPr>
                    </a:tc>
                    <a:extLst>
                      <a:ext uri="{0D108BD9-81ED-4DB2-BD59-A6C34878D82A}">
                        <a16:rowId xmlns:a16="http://schemas.microsoft.com/office/drawing/2014/main" val="3255540806"/>
                      </a:ext>
                    </a:extLst>
                  </a:tr>
                  <a:tr h="290456">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uni</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-LSTM </a:t>
                          </a:r>
                        </a:p>
                      </a:txBody>
                      <a:tcPr anchor="ctr"/>
                    </a:tc>
                    <a:tc>
                      <a:txBody>
                        <a:bodyPr/>
                        <a:lstStyle/>
                        <a:p>
                          <a:endParaRPr lang="en-US"/>
                        </a:p>
                      </a:txBody>
                      <a:tcPr anchor="ctr">
                        <a:blipFill>
                          <a:blip r:embed="rId3"/>
                          <a:stretch>
                            <a:fillRect l="-163265" t="-369565" r="-95918" b="-108696"/>
                          </a:stretch>
                        </a:blipFill>
                      </a:tcPr>
                    </a:tc>
                    <a:tc>
                      <a:txBody>
                        <a:bodyPr/>
                        <a:lstStyle/>
                        <a:p>
                          <a:endParaRPr lang="en-US"/>
                        </a:p>
                      </a:txBody>
                      <a:tcPr anchor="ctr">
                        <a:blipFill>
                          <a:blip r:embed="rId3"/>
                          <a:stretch>
                            <a:fillRect l="-274468" t="-369565" b="-108696"/>
                          </a:stretch>
                        </a:blipFill>
                      </a:tcPr>
                    </a:tc>
                    <a:extLst>
                      <a:ext uri="{0D108BD9-81ED-4DB2-BD59-A6C34878D82A}">
                        <a16:rowId xmlns:a16="http://schemas.microsoft.com/office/drawing/2014/main" val="2251193148"/>
                      </a:ext>
                    </a:extLst>
                  </a:tr>
                  <a:tr h="290456">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bi-LSTM </a:t>
                          </a:r>
                        </a:p>
                      </a:txBody>
                      <a:tcPr anchor="ctr"/>
                    </a:tc>
                    <a:tc>
                      <a:txBody>
                        <a:bodyPr/>
                        <a:lstStyle/>
                        <a:p>
                          <a:endParaRPr lang="en-US"/>
                        </a:p>
                      </a:txBody>
                      <a:tcPr anchor="ctr">
                        <a:blipFill>
                          <a:blip r:embed="rId3"/>
                          <a:stretch>
                            <a:fillRect l="-163265" t="-469565" r="-95918" b="-8696"/>
                          </a:stretch>
                        </a:blipFill>
                      </a:tcPr>
                    </a:tc>
                    <a:tc>
                      <a:txBody>
                        <a:bodyPr/>
                        <a:lstStyle/>
                        <a:p>
                          <a:endParaRPr lang="en-US"/>
                        </a:p>
                      </a:txBody>
                      <a:tcPr anchor="ctr">
                        <a:blipFill>
                          <a:blip r:embed="rId3"/>
                          <a:stretch>
                            <a:fillRect l="-274468" t="-469565" b="-8696"/>
                          </a:stretch>
                        </a:blipFill>
                      </a:tcPr>
                    </a:tc>
                    <a:extLst>
                      <a:ext uri="{0D108BD9-81ED-4DB2-BD59-A6C34878D82A}">
                        <a16:rowId xmlns:a16="http://schemas.microsoft.com/office/drawing/2014/main" val="3680785651"/>
                      </a:ext>
                    </a:extLst>
                  </a:tr>
                </a:tbl>
              </a:graphicData>
            </a:graphic>
          </p:graphicFrame>
        </mc:Fallback>
      </mc:AlternateContent>
      <p:sp>
        <p:nvSpPr>
          <p:cNvPr id="11" name="Shape 402">
            <a:extLst>
              <a:ext uri="{FF2B5EF4-FFF2-40B4-BE49-F238E27FC236}">
                <a16:creationId xmlns:a16="http://schemas.microsoft.com/office/drawing/2014/main" id="{17938C94-AB39-3847-A395-3E871A0C904F}"/>
              </a:ext>
            </a:extLst>
          </p:cNvPr>
          <p:cNvSpPr txBox="1">
            <a:spLocks/>
          </p:cNvSpPr>
          <p:nvPr/>
        </p:nvSpPr>
        <p:spPr>
          <a:xfrm>
            <a:off x="180900" y="1143700"/>
            <a:ext cx="87822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pPr>
              <a:lnSpc>
                <a:spcPct val="150000"/>
              </a:lnSpc>
            </a:pPr>
            <a:r>
              <a:rPr lang="en-US" dirty="0"/>
              <a:t>Compare different topologies</a:t>
            </a:r>
          </a:p>
          <a:p>
            <a:pPr lvl="1">
              <a:lnSpc>
                <a:spcPct val="150000"/>
              </a:lnSpc>
              <a:spcBef>
                <a:spcPts val="0"/>
              </a:spcBef>
            </a:pPr>
            <a:r>
              <a:rPr lang="en-US" dirty="0"/>
              <a:t>All trained on </a:t>
            </a:r>
            <a:r>
              <a:rPr lang="en-US" dirty="0" err="1"/>
              <a:t>LibriSpeech</a:t>
            </a:r>
            <a:endParaRPr lang="en-US" dirty="0"/>
          </a:p>
          <a:p>
            <a:pPr lvl="1">
              <a:lnSpc>
                <a:spcPct val="150000"/>
              </a:lnSpc>
              <a:spcBef>
                <a:spcPts val="0"/>
              </a:spcBef>
            </a:pPr>
            <a:r>
              <a:rPr lang="en-US" dirty="0"/>
              <a:t>WER evaluated on </a:t>
            </a:r>
            <a:r>
              <a:rPr lang="en-US" dirty="0" err="1"/>
              <a:t>LibriSpeech</a:t>
            </a:r>
            <a:endParaRPr lang="en-US" dirty="0"/>
          </a:p>
          <a:p>
            <a:pPr>
              <a:lnSpc>
                <a:spcPct val="150000"/>
              </a:lnSpc>
            </a:pPr>
            <a:r>
              <a:rPr lang="en-US" dirty="0" err="1"/>
              <a:t>Bidirection</a:t>
            </a:r>
            <a:r>
              <a:rPr lang="en-US" dirty="0"/>
              <a:t> LSTM is best</a:t>
            </a:r>
          </a:p>
          <a:p>
            <a:pPr lvl="1">
              <a:lnSpc>
                <a:spcPct val="150000"/>
              </a:lnSpc>
              <a:spcBef>
                <a:spcPts val="0"/>
              </a:spcBef>
            </a:pPr>
            <a:r>
              <a:rPr lang="en-US" dirty="0"/>
              <a:t>Bi-LSTM also has more parameters</a:t>
            </a:r>
          </a:p>
        </p:txBody>
      </p:sp>
    </p:spTree>
    <p:extLst>
      <p:ext uri="{BB962C8B-B14F-4D97-AF65-F5344CB8AC3E}">
        <p14:creationId xmlns:p14="http://schemas.microsoft.com/office/powerpoint/2010/main" val="1454197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EB561-9FD9-C44F-894A-4535896ADC95}"/>
              </a:ext>
            </a:extLst>
          </p:cNvPr>
          <p:cNvSpPr>
            <a:spLocks noGrp="1"/>
          </p:cNvSpPr>
          <p:nvPr>
            <p:ph type="title"/>
          </p:nvPr>
        </p:nvSpPr>
        <p:spPr/>
        <p:txBody>
          <a:bodyPr/>
          <a:lstStyle/>
          <a:p>
            <a:r>
              <a:rPr lang="en-US" dirty="0"/>
              <a:t>WER results: dataset matters </a:t>
            </a:r>
          </a:p>
        </p:txBody>
      </p:sp>
      <p:sp>
        <p:nvSpPr>
          <p:cNvPr id="5" name="Slide Number Placeholder 4">
            <a:extLst>
              <a:ext uri="{FF2B5EF4-FFF2-40B4-BE49-F238E27FC236}">
                <a16:creationId xmlns:a16="http://schemas.microsoft.com/office/drawing/2014/main" id="{33EA145D-46FC-7943-BA29-17CD44B4C1B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8B3CB6C-EFF0-4A47-9C46-F7FF107E1E44}"/>
                  </a:ext>
                </a:extLst>
              </p:cNvPr>
              <p:cNvGraphicFramePr>
                <a:graphicFrameLocks noGrp="1"/>
              </p:cNvGraphicFramePr>
              <p:nvPr>
                <p:extLst>
                  <p:ext uri="{D42A27DB-BD31-4B8C-83A1-F6EECF244321}">
                    <p14:modId xmlns:p14="http://schemas.microsoft.com/office/powerpoint/2010/main" val="2807803727"/>
                  </p:ext>
                </p:extLst>
              </p:nvPr>
            </p:nvGraphicFramePr>
            <p:xfrm>
              <a:off x="1597550" y="3321980"/>
              <a:ext cx="5948899" cy="1097280"/>
            </p:xfrm>
            <a:graphic>
              <a:graphicData uri="http://schemas.openxmlformats.org/drawingml/2006/table">
                <a:tbl>
                  <a:tblPr firstRow="1" bandRow="1">
                    <a:effectLst/>
                    <a:tableStyleId>{284E427A-3D55-4303-BF80-6455036E1DE7}</a:tableStyleId>
                  </a:tblPr>
                  <a:tblGrid>
                    <a:gridCol w="2699255">
                      <a:extLst>
                        <a:ext uri="{9D8B030D-6E8A-4147-A177-3AD203B41FA5}">
                          <a16:colId xmlns:a16="http://schemas.microsoft.com/office/drawing/2014/main" val="2751370437"/>
                        </a:ext>
                      </a:extLst>
                    </a:gridCol>
                    <a:gridCol w="1656839">
                      <a:extLst>
                        <a:ext uri="{9D8B030D-6E8A-4147-A177-3AD203B41FA5}">
                          <a16:colId xmlns:a16="http://schemas.microsoft.com/office/drawing/2014/main" val="418911473"/>
                        </a:ext>
                      </a:extLst>
                    </a:gridCol>
                    <a:gridCol w="1592805">
                      <a:extLst>
                        <a:ext uri="{9D8B030D-6E8A-4147-A177-3AD203B41FA5}">
                          <a16:colId xmlns:a16="http://schemas.microsoft.com/office/drawing/2014/main" val="3142428887"/>
                        </a:ext>
                      </a:extLst>
                    </a:gridCol>
                  </a:tblGrid>
                  <a:tr h="245231">
                    <a:tc>
                      <a:txBody>
                        <a:bodyPr/>
                        <a:lstStyle/>
                        <a:p>
                          <a:pPr algn="ctr"/>
                          <a:r>
                            <a:rPr lang="en-US" sz="1200" b="1" dirty="0" err="1">
                              <a:latin typeface="Roboto" panose="02000000000000000000" pitchFamily="2" charset="0"/>
                              <a:ea typeface="Roboto" panose="02000000000000000000" pitchFamily="2" charset="0"/>
                              <a:cs typeface="Roboto" panose="02000000000000000000" pitchFamily="2" charset="0"/>
                            </a:rPr>
                            <a:t>VoiceFilter</a:t>
                          </a:r>
                          <a:r>
                            <a:rPr lang="en-US" sz="1200" b="1" dirty="0">
                              <a:latin typeface="Roboto" panose="02000000000000000000" pitchFamily="2" charset="0"/>
                              <a:ea typeface="Roboto" panose="02000000000000000000" pitchFamily="2" charset="0"/>
                              <a:cs typeface="Roboto" panose="02000000000000000000" pitchFamily="2" charset="0"/>
                            </a:rPr>
                            <a:t> Model</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Clean WER (%)</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Noisy WER (%)</a:t>
                          </a:r>
                        </a:p>
                      </a:txBody>
                      <a:tcPr anchor="ctr"/>
                    </a:tc>
                    <a:extLst>
                      <a:ext uri="{0D108BD9-81ED-4DB2-BD59-A6C34878D82A}">
                        <a16:rowId xmlns:a16="http://schemas.microsoft.com/office/drawing/2014/main" val="3573488509"/>
                      </a:ext>
                    </a:extLst>
                  </a:tr>
                  <a:tr h="245231">
                    <a:tc>
                      <a:txBody>
                        <a:bodyPr/>
                        <a:lstStyle/>
                        <a:p>
                          <a:pPr algn="ct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No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endPar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6.1</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60.6</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2343321374"/>
                      </a:ext>
                    </a:extLst>
                  </a:tr>
                  <a:tr h="245231">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trained on VCTK</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21.1</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37.0</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3255540806"/>
                      </a:ext>
                    </a:extLst>
                  </a:tr>
                  <a:tr h="0">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trained on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LibriSpeech</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1" i="1" smtClean="0">
                                    <a:solidFill>
                                      <a:schemeClr val="bg2">
                                        <a:lumMod val="50000"/>
                                      </a:schemeClr>
                                    </a:solidFill>
                                    <a:latin typeface="Cambria Math" panose="02040503050406030204" pitchFamily="18" charset="0"/>
                                    <a:cs typeface="Arial" panose="020B0604020202020204" pitchFamily="34" charset="0"/>
                                  </a:rPr>
                                  <m:t>𝟓</m:t>
                                </m:r>
                                <m:r>
                                  <a:rPr lang="en-US" sz="1200" b="1" i="1" smtClean="0">
                                    <a:solidFill>
                                      <a:schemeClr val="bg2">
                                        <a:lumMod val="50000"/>
                                      </a:schemeClr>
                                    </a:solidFill>
                                    <a:latin typeface="Cambria Math" panose="02040503050406030204" pitchFamily="18" charset="0"/>
                                    <a:cs typeface="Arial" panose="020B0604020202020204" pitchFamily="34" charset="0"/>
                                  </a:rPr>
                                  <m:t>.</m:t>
                                </m:r>
                                <m:r>
                                  <a:rPr lang="en-US" sz="1200" b="1" i="1" smtClean="0">
                                    <a:solidFill>
                                      <a:schemeClr val="bg2">
                                        <a:lumMod val="50000"/>
                                      </a:schemeClr>
                                    </a:solidFill>
                                    <a:latin typeface="Cambria Math" panose="02040503050406030204" pitchFamily="18" charset="0"/>
                                    <a:cs typeface="Arial" panose="020B0604020202020204" pitchFamily="34" charset="0"/>
                                  </a:rPr>
                                  <m:t>𝟗</m:t>
                                </m:r>
                              </m:oMath>
                            </m:oMathPara>
                          </a14:m>
                          <a:endParaRPr lang="en-US" sz="1200" b="1" dirty="0">
                            <a:solidFill>
                              <a:schemeClr val="bg2">
                                <a:lumMod val="50000"/>
                              </a:schemeClr>
                            </a:solidFill>
                            <a:latin typeface="+mn-lt"/>
                            <a:cs typeface="Arial" panose="020B0604020202020204" pitchFamily="34" charset="0"/>
                          </a:endParaRPr>
                        </a:p>
                      </a:txBody>
                      <a:tcPr anchor="ctr"/>
                    </a:tc>
                    <a:tc>
                      <a:txBody>
                        <a:bodyPr/>
                        <a:lstStyle/>
                        <a:p>
                          <a:pPr marL="0" marR="0" lvl="0" indent="0" algn="ctr" defTabSz="14787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dirty="0" smtClean="0">
                                    <a:solidFill>
                                      <a:schemeClr val="bg2">
                                        <a:lumMod val="50000"/>
                                      </a:schemeClr>
                                    </a:solidFill>
                                    <a:latin typeface="Cambria Math" panose="02040503050406030204" pitchFamily="18" charset="0"/>
                                    <a:cs typeface="Arial" panose="020B0604020202020204" pitchFamily="34" charset="0"/>
                                  </a:rPr>
                                  <m:t>𝟑𝟒</m:t>
                                </m:r>
                                <m:r>
                                  <a:rPr lang="en-US" sz="1200" b="1" i="1" dirty="0" smtClean="0">
                                    <a:solidFill>
                                      <a:schemeClr val="bg2">
                                        <a:lumMod val="50000"/>
                                      </a:schemeClr>
                                    </a:solidFill>
                                    <a:latin typeface="Cambria Math" panose="02040503050406030204" pitchFamily="18" charset="0"/>
                                    <a:cs typeface="Arial" panose="020B0604020202020204" pitchFamily="34" charset="0"/>
                                  </a:rPr>
                                  <m:t>.</m:t>
                                </m:r>
                                <m:r>
                                  <a:rPr lang="en-US" sz="1200" b="1" i="1" dirty="0" smtClean="0">
                                    <a:solidFill>
                                      <a:schemeClr val="bg2">
                                        <a:lumMod val="50000"/>
                                      </a:schemeClr>
                                    </a:solidFill>
                                    <a:latin typeface="Cambria Math" panose="02040503050406030204" pitchFamily="18" charset="0"/>
                                    <a:cs typeface="Arial" panose="020B0604020202020204" pitchFamily="34" charset="0"/>
                                  </a:rPr>
                                  <m:t>𝟑</m:t>
                                </m:r>
                              </m:oMath>
                            </m:oMathPara>
                          </a14:m>
                          <a:endParaRPr lang="en-US" sz="1200" b="1"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2251193148"/>
                      </a:ext>
                    </a:extLst>
                  </a:tr>
                </a:tbl>
              </a:graphicData>
            </a:graphic>
          </p:graphicFrame>
        </mc:Choice>
        <mc:Fallback xmlns="">
          <p:graphicFrame>
            <p:nvGraphicFramePr>
              <p:cNvPr id="7" name="Table 6">
                <a:extLst>
                  <a:ext uri="{FF2B5EF4-FFF2-40B4-BE49-F238E27FC236}">
                    <a16:creationId xmlns:a16="http://schemas.microsoft.com/office/drawing/2014/main" id="{58B3CB6C-EFF0-4A47-9C46-F7FF107E1E44}"/>
                  </a:ext>
                </a:extLst>
              </p:cNvPr>
              <p:cNvGraphicFramePr>
                <a:graphicFrameLocks noGrp="1"/>
              </p:cNvGraphicFramePr>
              <p:nvPr>
                <p:extLst>
                  <p:ext uri="{D42A27DB-BD31-4B8C-83A1-F6EECF244321}">
                    <p14:modId xmlns:p14="http://schemas.microsoft.com/office/powerpoint/2010/main" val="2807803727"/>
                  </p:ext>
                </p:extLst>
              </p:nvPr>
            </p:nvGraphicFramePr>
            <p:xfrm>
              <a:off x="1597550" y="3321980"/>
              <a:ext cx="5948899" cy="1097280"/>
            </p:xfrm>
            <a:graphic>
              <a:graphicData uri="http://schemas.openxmlformats.org/drawingml/2006/table">
                <a:tbl>
                  <a:tblPr firstRow="1" bandRow="1">
                    <a:effectLst/>
                    <a:tableStyleId>{284E427A-3D55-4303-BF80-6455036E1DE7}</a:tableStyleId>
                  </a:tblPr>
                  <a:tblGrid>
                    <a:gridCol w="2699255">
                      <a:extLst>
                        <a:ext uri="{9D8B030D-6E8A-4147-A177-3AD203B41FA5}">
                          <a16:colId xmlns:a16="http://schemas.microsoft.com/office/drawing/2014/main" val="2751370437"/>
                        </a:ext>
                      </a:extLst>
                    </a:gridCol>
                    <a:gridCol w="1656839">
                      <a:extLst>
                        <a:ext uri="{9D8B030D-6E8A-4147-A177-3AD203B41FA5}">
                          <a16:colId xmlns:a16="http://schemas.microsoft.com/office/drawing/2014/main" val="418911473"/>
                        </a:ext>
                      </a:extLst>
                    </a:gridCol>
                    <a:gridCol w="1592805">
                      <a:extLst>
                        <a:ext uri="{9D8B030D-6E8A-4147-A177-3AD203B41FA5}">
                          <a16:colId xmlns:a16="http://schemas.microsoft.com/office/drawing/2014/main" val="3142428887"/>
                        </a:ext>
                      </a:extLst>
                    </a:gridCol>
                  </a:tblGrid>
                  <a:tr h="274320">
                    <a:tc>
                      <a:txBody>
                        <a:bodyPr/>
                        <a:lstStyle/>
                        <a:p>
                          <a:pPr algn="ctr"/>
                          <a:r>
                            <a:rPr lang="en-US" sz="1200" b="1" dirty="0" err="1">
                              <a:latin typeface="Roboto" panose="02000000000000000000" pitchFamily="2" charset="0"/>
                              <a:ea typeface="Roboto" panose="02000000000000000000" pitchFamily="2" charset="0"/>
                              <a:cs typeface="Roboto" panose="02000000000000000000" pitchFamily="2" charset="0"/>
                            </a:rPr>
                            <a:t>VoiceFilter</a:t>
                          </a:r>
                          <a:r>
                            <a:rPr lang="en-US" sz="1200" b="1" dirty="0">
                              <a:latin typeface="Roboto" panose="02000000000000000000" pitchFamily="2" charset="0"/>
                              <a:ea typeface="Roboto" panose="02000000000000000000" pitchFamily="2" charset="0"/>
                              <a:cs typeface="Roboto" panose="02000000000000000000" pitchFamily="2" charset="0"/>
                            </a:rPr>
                            <a:t> Model</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Clean WER (%)</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Noisy WER (%)</a:t>
                          </a:r>
                        </a:p>
                      </a:txBody>
                      <a:tcPr anchor="ctr"/>
                    </a:tc>
                    <a:extLst>
                      <a:ext uri="{0D108BD9-81ED-4DB2-BD59-A6C34878D82A}">
                        <a16:rowId xmlns:a16="http://schemas.microsoft.com/office/drawing/2014/main" val="3573488509"/>
                      </a:ext>
                    </a:extLst>
                  </a:tr>
                  <a:tr h="274320">
                    <a:tc>
                      <a:txBody>
                        <a:bodyPr/>
                        <a:lstStyle/>
                        <a:p>
                          <a:pPr algn="ct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No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endPar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endParaRPr lang="en-US"/>
                        </a:p>
                      </a:txBody>
                      <a:tcPr anchor="ctr">
                        <a:blipFill>
                          <a:blip r:embed="rId3"/>
                          <a:stretch>
                            <a:fillRect l="-162595" t="-100000" r="-96183" b="-209091"/>
                          </a:stretch>
                        </a:blipFill>
                      </a:tcPr>
                    </a:tc>
                    <a:tc>
                      <a:txBody>
                        <a:bodyPr/>
                        <a:lstStyle/>
                        <a:p>
                          <a:endParaRPr lang="en-US"/>
                        </a:p>
                      </a:txBody>
                      <a:tcPr anchor="ctr">
                        <a:blipFill>
                          <a:blip r:embed="rId3"/>
                          <a:stretch>
                            <a:fillRect l="-273016" t="-100000" b="-209091"/>
                          </a:stretch>
                        </a:blipFill>
                      </a:tcPr>
                    </a:tc>
                    <a:extLst>
                      <a:ext uri="{0D108BD9-81ED-4DB2-BD59-A6C34878D82A}">
                        <a16:rowId xmlns:a16="http://schemas.microsoft.com/office/drawing/2014/main" val="2343321374"/>
                      </a:ext>
                    </a:extLst>
                  </a:tr>
                  <a:tr h="274320">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trained on VCTK</a:t>
                          </a:r>
                        </a:p>
                      </a:txBody>
                      <a:tcPr anchor="ctr"/>
                    </a:tc>
                    <a:tc>
                      <a:txBody>
                        <a:bodyPr/>
                        <a:lstStyle/>
                        <a:p>
                          <a:endParaRPr lang="en-US"/>
                        </a:p>
                      </a:txBody>
                      <a:tcPr anchor="ctr">
                        <a:blipFill>
                          <a:blip r:embed="rId3"/>
                          <a:stretch>
                            <a:fillRect l="-162595" t="-209524" r="-96183" b="-119048"/>
                          </a:stretch>
                        </a:blipFill>
                      </a:tcPr>
                    </a:tc>
                    <a:tc>
                      <a:txBody>
                        <a:bodyPr/>
                        <a:lstStyle/>
                        <a:p>
                          <a:endParaRPr lang="en-US"/>
                        </a:p>
                      </a:txBody>
                      <a:tcPr anchor="ctr">
                        <a:blipFill>
                          <a:blip r:embed="rId3"/>
                          <a:stretch>
                            <a:fillRect l="-273016" t="-209524" b="-119048"/>
                          </a:stretch>
                        </a:blipFill>
                      </a:tcPr>
                    </a:tc>
                    <a:extLst>
                      <a:ext uri="{0D108BD9-81ED-4DB2-BD59-A6C34878D82A}">
                        <a16:rowId xmlns:a16="http://schemas.microsoft.com/office/drawing/2014/main" val="3255540806"/>
                      </a:ext>
                    </a:extLst>
                  </a:tr>
                  <a:tr h="274320">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trained on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LibriSpeech</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p>
                      </a:txBody>
                      <a:tcPr anchor="ctr"/>
                    </a:tc>
                    <a:tc>
                      <a:txBody>
                        <a:bodyPr/>
                        <a:lstStyle/>
                        <a:p>
                          <a:endParaRPr lang="en-US"/>
                        </a:p>
                      </a:txBody>
                      <a:tcPr anchor="ctr">
                        <a:blipFill>
                          <a:blip r:embed="rId3"/>
                          <a:stretch>
                            <a:fillRect l="-162595" t="-295455" r="-96183" b="-13636"/>
                          </a:stretch>
                        </a:blipFill>
                      </a:tcPr>
                    </a:tc>
                    <a:tc>
                      <a:txBody>
                        <a:bodyPr/>
                        <a:lstStyle/>
                        <a:p>
                          <a:endParaRPr lang="en-US"/>
                        </a:p>
                      </a:txBody>
                      <a:tcPr anchor="ctr">
                        <a:blipFill>
                          <a:blip r:embed="rId3"/>
                          <a:stretch>
                            <a:fillRect l="-273016" t="-295455" b="-13636"/>
                          </a:stretch>
                        </a:blipFill>
                      </a:tcPr>
                    </a:tc>
                    <a:extLst>
                      <a:ext uri="{0D108BD9-81ED-4DB2-BD59-A6C34878D82A}">
                        <a16:rowId xmlns:a16="http://schemas.microsoft.com/office/drawing/2014/main" val="2251193148"/>
                      </a:ext>
                    </a:extLst>
                  </a:tr>
                </a:tbl>
              </a:graphicData>
            </a:graphic>
          </p:graphicFrame>
        </mc:Fallback>
      </mc:AlternateContent>
      <p:sp>
        <p:nvSpPr>
          <p:cNvPr id="12" name="Shape 402">
            <a:extLst>
              <a:ext uri="{FF2B5EF4-FFF2-40B4-BE49-F238E27FC236}">
                <a16:creationId xmlns:a16="http://schemas.microsoft.com/office/drawing/2014/main" id="{9EE976E3-B8D1-BB4C-AB39-E147D9FAF0CA}"/>
              </a:ext>
            </a:extLst>
          </p:cNvPr>
          <p:cNvSpPr txBox="1">
            <a:spLocks/>
          </p:cNvSpPr>
          <p:nvPr/>
        </p:nvSpPr>
        <p:spPr>
          <a:xfrm>
            <a:off x="180900" y="1143700"/>
            <a:ext cx="87822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pPr>
              <a:lnSpc>
                <a:spcPct val="150000"/>
              </a:lnSpc>
            </a:pPr>
            <a:r>
              <a:rPr lang="en-US" dirty="0"/>
              <a:t>Compare different training data</a:t>
            </a:r>
          </a:p>
          <a:p>
            <a:pPr lvl="1">
              <a:lnSpc>
                <a:spcPct val="150000"/>
              </a:lnSpc>
              <a:spcBef>
                <a:spcPts val="0"/>
              </a:spcBef>
            </a:pPr>
            <a:r>
              <a:rPr lang="en-US" dirty="0"/>
              <a:t>Same topology, </a:t>
            </a:r>
            <a:r>
              <a:rPr lang="en-US" dirty="0" err="1"/>
              <a:t>uni</a:t>
            </a:r>
            <a:r>
              <a:rPr lang="en-US" dirty="0"/>
              <a:t>-LSTM</a:t>
            </a:r>
          </a:p>
          <a:p>
            <a:pPr lvl="1">
              <a:lnSpc>
                <a:spcPct val="150000"/>
              </a:lnSpc>
              <a:spcBef>
                <a:spcPts val="0"/>
              </a:spcBef>
            </a:pPr>
            <a:r>
              <a:rPr lang="en-US" dirty="0"/>
              <a:t>WER evaluated on VCTK</a:t>
            </a:r>
          </a:p>
          <a:p>
            <a:pPr>
              <a:lnSpc>
                <a:spcPct val="150000"/>
              </a:lnSpc>
            </a:pPr>
            <a:r>
              <a:rPr lang="en-US" dirty="0"/>
              <a:t>More training data help</a:t>
            </a:r>
          </a:p>
          <a:p>
            <a:pPr lvl="1">
              <a:lnSpc>
                <a:spcPct val="150000"/>
              </a:lnSpc>
              <a:spcBef>
                <a:spcPts val="0"/>
              </a:spcBef>
            </a:pPr>
            <a:r>
              <a:rPr lang="en-US" dirty="0" err="1"/>
              <a:t>LibriSpeech</a:t>
            </a:r>
            <a:r>
              <a:rPr lang="en-US" dirty="0"/>
              <a:t>: 2338 training speakers</a:t>
            </a:r>
          </a:p>
          <a:p>
            <a:pPr lvl="1">
              <a:lnSpc>
                <a:spcPct val="150000"/>
              </a:lnSpc>
              <a:spcBef>
                <a:spcPts val="0"/>
              </a:spcBef>
            </a:pPr>
            <a:r>
              <a:rPr lang="en-US" dirty="0"/>
              <a:t>VCTK: 99 training speakers</a:t>
            </a:r>
          </a:p>
        </p:txBody>
      </p:sp>
    </p:spTree>
    <p:extLst>
      <p:ext uri="{BB962C8B-B14F-4D97-AF65-F5344CB8AC3E}">
        <p14:creationId xmlns:p14="http://schemas.microsoft.com/office/powerpoint/2010/main" val="124522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 dirty="0"/>
              <a:t>SDR Results</a:t>
            </a:r>
            <a:endParaRPr dirty="0"/>
          </a:p>
        </p:txBody>
      </p:sp>
      <p:sp>
        <p:nvSpPr>
          <p:cNvPr id="402" name="Shape 402"/>
          <p:cNvSpPr txBox="1">
            <a:spLocks noGrp="1"/>
          </p:cNvSpPr>
          <p:nvPr>
            <p:ph type="body" idx="1"/>
          </p:nvPr>
        </p:nvSpPr>
        <p:spPr>
          <a:xfrm>
            <a:off x="180900" y="1143700"/>
            <a:ext cx="4450477" cy="3600492"/>
          </a:xfrm>
          <a:prstGeom prst="rect">
            <a:avLst/>
          </a:prstGeom>
        </p:spPr>
        <p:txBody>
          <a:bodyPr spcFirstLastPara="1" wrap="square" lIns="91425" tIns="91425" rIns="91425" bIns="91425" anchor="t" anchorCtr="0">
            <a:noAutofit/>
          </a:bodyPr>
          <a:lstStyle/>
          <a:p>
            <a:pPr fontAlgn="base">
              <a:lnSpc>
                <a:spcPct val="150000"/>
              </a:lnSpc>
            </a:pPr>
            <a:r>
              <a:rPr lang="en-US" dirty="0"/>
              <a:t>We report SDR on </a:t>
            </a:r>
            <a:r>
              <a:rPr lang="en-US" dirty="0" err="1"/>
              <a:t>LibriSpeech</a:t>
            </a:r>
            <a:endParaRPr lang="en-US" dirty="0"/>
          </a:p>
          <a:p>
            <a:pPr lvl="1" fontAlgn="base">
              <a:lnSpc>
                <a:spcPct val="150000"/>
              </a:lnSpc>
              <a:spcBef>
                <a:spcPts val="0"/>
              </a:spcBef>
            </a:pPr>
            <a:r>
              <a:rPr lang="en-US" dirty="0"/>
              <a:t>All models trained on </a:t>
            </a:r>
            <a:r>
              <a:rPr lang="en-US" dirty="0" err="1"/>
              <a:t>LibriSpeech</a:t>
            </a:r>
            <a:endParaRPr lang="en-US" dirty="0"/>
          </a:p>
          <a:p>
            <a:pPr lvl="1" fontAlgn="base">
              <a:lnSpc>
                <a:spcPct val="150000"/>
              </a:lnSpc>
              <a:spcBef>
                <a:spcPts val="0"/>
              </a:spcBef>
            </a:pPr>
            <a:r>
              <a:rPr lang="en-US" dirty="0"/>
              <a:t>SDR reported on training batches</a:t>
            </a:r>
          </a:p>
          <a:p>
            <a:pPr fontAlgn="base">
              <a:lnSpc>
                <a:spcPct val="150000"/>
              </a:lnSpc>
            </a:pPr>
            <a:r>
              <a:rPr lang="en-US" dirty="0"/>
              <a:t>Why Mean SDR so high?</a:t>
            </a:r>
          </a:p>
          <a:p>
            <a:pPr lvl="1" fontAlgn="base">
              <a:lnSpc>
                <a:spcPct val="150000"/>
              </a:lnSpc>
              <a:spcBef>
                <a:spcPts val="0"/>
              </a:spcBef>
            </a:pPr>
            <a:r>
              <a:rPr lang="en-US" dirty="0"/>
              <a:t>Silent interference segments were extracted during random mixing</a:t>
            </a:r>
          </a:p>
          <a:p>
            <a:pPr fontAlgn="base">
              <a:lnSpc>
                <a:spcPct val="150000"/>
              </a:lnSpc>
            </a:pPr>
            <a:r>
              <a:rPr lang="en-US" dirty="0" err="1"/>
              <a:t>PermInv</a:t>
            </a:r>
            <a:endParaRPr lang="en-US" dirty="0"/>
          </a:p>
          <a:p>
            <a:pPr lvl="1" fontAlgn="base">
              <a:lnSpc>
                <a:spcPct val="150000"/>
              </a:lnSpc>
              <a:spcBef>
                <a:spcPts val="0"/>
              </a:spcBef>
            </a:pPr>
            <a:r>
              <a:rPr lang="en-US" dirty="0"/>
              <a:t>Permutation invariant training as baseline</a:t>
            </a:r>
          </a:p>
          <a:p>
            <a:pPr lvl="1" fontAlgn="base">
              <a:lnSpc>
                <a:spcPct val="150000"/>
              </a:lnSpc>
              <a:spcBef>
                <a:spcPts val="0"/>
              </a:spcBef>
            </a:pPr>
            <a:r>
              <a:rPr lang="en-US" dirty="0"/>
              <a:t>Take the output with higher SDR</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BC69AFBE-7157-714D-9C43-787EC567BA01}"/>
                  </a:ext>
                </a:extLst>
              </p:cNvPr>
              <p:cNvGraphicFramePr>
                <a:graphicFrameLocks noGrp="1"/>
              </p:cNvGraphicFramePr>
              <p:nvPr>
                <p:extLst>
                  <p:ext uri="{D42A27DB-BD31-4B8C-83A1-F6EECF244321}">
                    <p14:modId xmlns:p14="http://schemas.microsoft.com/office/powerpoint/2010/main" val="3287370056"/>
                  </p:ext>
                </p:extLst>
              </p:nvPr>
            </p:nvGraphicFramePr>
            <p:xfrm>
              <a:off x="4912778" y="1348185"/>
              <a:ext cx="3814947" cy="3099122"/>
            </p:xfrm>
            <a:graphic>
              <a:graphicData uri="http://schemas.openxmlformats.org/drawingml/2006/table">
                <a:tbl>
                  <a:tblPr firstRow="1" bandRow="1">
                    <a:effectLst/>
                    <a:tableStyleId>{284E427A-3D55-4303-BF80-6455036E1DE7}</a:tableStyleId>
                  </a:tblPr>
                  <a:tblGrid>
                    <a:gridCol w="1730995">
                      <a:extLst>
                        <a:ext uri="{9D8B030D-6E8A-4147-A177-3AD203B41FA5}">
                          <a16:colId xmlns:a16="http://schemas.microsoft.com/office/drawing/2014/main" val="2751370437"/>
                        </a:ext>
                      </a:extLst>
                    </a:gridCol>
                    <a:gridCol w="1062508">
                      <a:extLst>
                        <a:ext uri="{9D8B030D-6E8A-4147-A177-3AD203B41FA5}">
                          <a16:colId xmlns:a16="http://schemas.microsoft.com/office/drawing/2014/main" val="418911473"/>
                        </a:ext>
                      </a:extLst>
                    </a:gridCol>
                    <a:gridCol w="1021444">
                      <a:extLst>
                        <a:ext uri="{9D8B030D-6E8A-4147-A177-3AD203B41FA5}">
                          <a16:colId xmlns:a16="http://schemas.microsoft.com/office/drawing/2014/main" val="3142428887"/>
                        </a:ext>
                      </a:extLst>
                    </a:gridCol>
                  </a:tblGrid>
                  <a:tr h="774782">
                    <a:tc>
                      <a:txBody>
                        <a:bodyPr/>
                        <a:lstStyle/>
                        <a:p>
                          <a:pPr algn="ctr"/>
                          <a:r>
                            <a:rPr lang="en-US" sz="1200" b="1" dirty="0" err="1">
                              <a:latin typeface="Roboto" panose="02000000000000000000" pitchFamily="2" charset="0"/>
                              <a:ea typeface="Roboto" panose="02000000000000000000" pitchFamily="2" charset="0"/>
                              <a:cs typeface="Roboto" panose="02000000000000000000" pitchFamily="2" charset="0"/>
                            </a:rPr>
                            <a:t>VoiceFilter</a:t>
                          </a:r>
                          <a:r>
                            <a:rPr lang="en-US" sz="1200" b="1" dirty="0">
                              <a:latin typeface="Roboto" panose="02000000000000000000" pitchFamily="2" charset="0"/>
                              <a:ea typeface="Roboto" panose="02000000000000000000" pitchFamily="2" charset="0"/>
                              <a:cs typeface="Roboto" panose="02000000000000000000" pitchFamily="2" charset="0"/>
                            </a:rPr>
                            <a:t> Model</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Mean SDR (dB)</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Median SDR (dB)</a:t>
                          </a:r>
                        </a:p>
                      </a:txBody>
                      <a:tcPr anchor="ctr"/>
                    </a:tc>
                    <a:extLst>
                      <a:ext uri="{0D108BD9-81ED-4DB2-BD59-A6C34878D82A}">
                        <a16:rowId xmlns:a16="http://schemas.microsoft.com/office/drawing/2014/main" val="3573488509"/>
                      </a:ext>
                    </a:extLst>
                  </a:tr>
                  <a:tr h="464868">
                    <a:tc>
                      <a:txBody>
                        <a:bodyPr/>
                        <a:lstStyle/>
                        <a:p>
                          <a:pPr algn="ct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No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endPar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10.1</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2.5</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2343321374"/>
                      </a:ext>
                    </a:extLst>
                  </a:tr>
                  <a:tr h="464868">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no LSTM</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11.9</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9.7</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3255540806"/>
                      </a:ext>
                    </a:extLst>
                  </a:tr>
                  <a:tr h="464868">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uni</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-LSTM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solidFill>
                                      <a:schemeClr val="bg2">
                                        <a:lumMod val="50000"/>
                                      </a:schemeClr>
                                    </a:solidFill>
                                    <a:latin typeface="Cambria Math" panose="02040503050406030204" pitchFamily="18" charset="0"/>
                                    <a:cs typeface="Arial" panose="020B0604020202020204" pitchFamily="34" charset="0"/>
                                  </a:rPr>
                                  <m:t>15.6</m:t>
                                </m:r>
                              </m:oMath>
                            </m:oMathPara>
                          </a14:m>
                          <a:endParaRPr lang="en-US" sz="1200" dirty="0">
                            <a:solidFill>
                              <a:schemeClr val="bg2">
                                <a:lumMod val="50000"/>
                              </a:schemeClr>
                            </a:solidFill>
                            <a:latin typeface="+mn-lt"/>
                            <a:cs typeface="Arial" panose="020B0604020202020204" pitchFamily="34" charset="0"/>
                          </a:endParaRPr>
                        </a:p>
                      </a:txBody>
                      <a:tcPr anchor="ctr"/>
                    </a:tc>
                    <a:tc>
                      <a:txBody>
                        <a:bodyPr/>
                        <a:lstStyle/>
                        <a:p>
                          <a:pPr marL="0" marR="0" lvl="0" indent="0" algn="ctr" defTabSz="14787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solidFill>
                                      <a:schemeClr val="bg2">
                                        <a:lumMod val="50000"/>
                                      </a:schemeClr>
                                    </a:solidFill>
                                    <a:latin typeface="Cambria Math" panose="02040503050406030204" pitchFamily="18" charset="0"/>
                                    <a:cs typeface="Arial" panose="020B0604020202020204" pitchFamily="34" charset="0"/>
                                  </a:rPr>
                                  <m:t>11.3</m:t>
                                </m:r>
                              </m:oMath>
                            </m:oMathPara>
                          </a14:m>
                          <a:endParaRPr lang="en-US" sz="1200"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2251193148"/>
                      </a:ext>
                    </a:extLst>
                  </a:tr>
                  <a:tr h="464868">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bi-LSTM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1" i="1" smtClean="0">
                                    <a:solidFill>
                                      <a:schemeClr val="bg2">
                                        <a:lumMod val="50000"/>
                                      </a:schemeClr>
                                    </a:solidFill>
                                    <a:latin typeface="Cambria Math" panose="02040503050406030204" pitchFamily="18" charset="0"/>
                                    <a:cs typeface="Arial" panose="020B0604020202020204" pitchFamily="34" charset="0"/>
                                  </a:rPr>
                                  <m:t>𝟏𝟕</m:t>
                                </m:r>
                                <m:r>
                                  <a:rPr lang="en-US" sz="1200" b="1" i="1" smtClean="0">
                                    <a:solidFill>
                                      <a:schemeClr val="bg2">
                                        <a:lumMod val="50000"/>
                                      </a:schemeClr>
                                    </a:solidFill>
                                    <a:latin typeface="Cambria Math" panose="02040503050406030204" pitchFamily="18" charset="0"/>
                                    <a:cs typeface="Arial" panose="020B0604020202020204" pitchFamily="34" charset="0"/>
                                  </a:rPr>
                                  <m:t>.</m:t>
                                </m:r>
                                <m:r>
                                  <a:rPr lang="en-US" sz="1200" b="1" i="1" smtClean="0">
                                    <a:solidFill>
                                      <a:schemeClr val="bg2">
                                        <a:lumMod val="50000"/>
                                      </a:schemeClr>
                                    </a:solidFill>
                                    <a:latin typeface="Cambria Math" panose="02040503050406030204" pitchFamily="18" charset="0"/>
                                    <a:cs typeface="Arial" panose="020B0604020202020204" pitchFamily="34" charset="0"/>
                                  </a:rPr>
                                  <m:t>𝟗</m:t>
                                </m:r>
                              </m:oMath>
                            </m:oMathPara>
                          </a14:m>
                          <a:endParaRPr lang="en-US" sz="1200" b="1" dirty="0">
                            <a:solidFill>
                              <a:schemeClr val="bg2">
                                <a:lumMod val="50000"/>
                              </a:schemeClr>
                            </a:solidFill>
                            <a:latin typeface="+mn-lt"/>
                            <a:cs typeface="Arial" panose="020B0604020202020204" pitchFamily="34" charset="0"/>
                          </a:endParaRPr>
                        </a:p>
                      </a:txBody>
                      <a:tcPr anchor="ctr"/>
                    </a:tc>
                    <a:tc>
                      <a:txBody>
                        <a:bodyPr/>
                        <a:lstStyle/>
                        <a:p>
                          <a:pPr marL="0" marR="0" lvl="0" indent="0" algn="ctr" defTabSz="14787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solidFill>
                                      <a:schemeClr val="bg2">
                                        <a:lumMod val="50000"/>
                                      </a:schemeClr>
                                    </a:solidFill>
                                    <a:latin typeface="Cambria Math" panose="02040503050406030204" pitchFamily="18" charset="0"/>
                                    <a:cs typeface="Arial" panose="020B0604020202020204" pitchFamily="34" charset="0"/>
                                  </a:rPr>
                                  <m:t>𝟏𝟐</m:t>
                                </m:r>
                                <m:r>
                                  <a:rPr lang="en-US" sz="1200" b="1" i="1" smtClean="0">
                                    <a:solidFill>
                                      <a:schemeClr val="bg2">
                                        <a:lumMod val="50000"/>
                                      </a:schemeClr>
                                    </a:solidFill>
                                    <a:latin typeface="Cambria Math" panose="02040503050406030204" pitchFamily="18" charset="0"/>
                                    <a:cs typeface="Arial" panose="020B0604020202020204" pitchFamily="34" charset="0"/>
                                  </a:rPr>
                                  <m:t>.</m:t>
                                </m:r>
                                <m:r>
                                  <a:rPr lang="en-US" sz="1200" b="1" i="1" smtClean="0">
                                    <a:solidFill>
                                      <a:schemeClr val="bg2">
                                        <a:lumMod val="50000"/>
                                      </a:schemeClr>
                                    </a:solidFill>
                                    <a:latin typeface="Cambria Math" panose="02040503050406030204" pitchFamily="18" charset="0"/>
                                    <a:cs typeface="Arial" panose="020B0604020202020204" pitchFamily="34" charset="0"/>
                                  </a:rPr>
                                  <m:t>𝟔</m:t>
                                </m:r>
                              </m:oMath>
                            </m:oMathPara>
                          </a14:m>
                          <a:endParaRPr lang="en-US" sz="1200" b="1"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3680785651"/>
                      </a:ext>
                    </a:extLst>
                  </a:tr>
                  <a:tr h="464868">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PermInv</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bi-LSTM</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dirty="0" smtClean="0">
                                    <a:solidFill>
                                      <a:schemeClr val="bg2">
                                        <a:lumMod val="50000"/>
                                      </a:schemeClr>
                                    </a:solidFill>
                                    <a:latin typeface="Cambria Math" panose="02040503050406030204" pitchFamily="18" charset="0"/>
                                    <a:cs typeface="Arial" panose="020B0604020202020204" pitchFamily="34" charset="0"/>
                                  </a:rPr>
                                  <m:t>17.2</m:t>
                                </m:r>
                              </m:oMath>
                            </m:oMathPara>
                          </a14:m>
                          <a:endParaRPr lang="en-US" sz="1200" b="1" dirty="0">
                            <a:solidFill>
                              <a:schemeClr val="bg2">
                                <a:lumMod val="50000"/>
                              </a:schemeClr>
                            </a:solidFill>
                            <a:latin typeface="+mn-lt"/>
                            <a:cs typeface="Arial" panose="020B0604020202020204" pitchFamily="34" charset="0"/>
                          </a:endParaRPr>
                        </a:p>
                      </a:txBody>
                      <a:tcPr anchor="ctr"/>
                    </a:tc>
                    <a:tc>
                      <a:txBody>
                        <a:bodyPr/>
                        <a:lstStyle/>
                        <a:p>
                          <a:pPr marL="0" marR="0" lvl="0" indent="0" algn="ctr" defTabSz="1478756"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solidFill>
                                      <a:schemeClr val="bg2">
                                        <a:lumMod val="50000"/>
                                      </a:schemeClr>
                                    </a:solidFill>
                                    <a:latin typeface="Cambria Math" panose="02040503050406030204" pitchFamily="18" charset="0"/>
                                    <a:cs typeface="Arial" panose="020B0604020202020204" pitchFamily="34" charset="0"/>
                                  </a:rPr>
                                  <m:t>11.9</m:t>
                                </m:r>
                              </m:oMath>
                            </m:oMathPara>
                          </a14:m>
                          <a:endParaRPr lang="en-US" sz="1200" b="1" dirty="0">
                            <a:solidFill>
                              <a:schemeClr val="bg2">
                                <a:lumMod val="50000"/>
                              </a:schemeClr>
                            </a:solidFill>
                            <a:latin typeface="+mn-lt"/>
                            <a:cs typeface="Arial" panose="020B0604020202020204" pitchFamily="34" charset="0"/>
                          </a:endParaRPr>
                        </a:p>
                      </a:txBody>
                      <a:tcPr anchor="ctr"/>
                    </a:tc>
                    <a:extLst>
                      <a:ext uri="{0D108BD9-81ED-4DB2-BD59-A6C34878D82A}">
                        <a16:rowId xmlns:a16="http://schemas.microsoft.com/office/drawing/2014/main" val="1839280990"/>
                      </a:ext>
                    </a:extLst>
                  </a:tr>
                </a:tbl>
              </a:graphicData>
            </a:graphic>
          </p:graphicFrame>
        </mc:Choice>
        <mc:Fallback xmlns="">
          <p:graphicFrame>
            <p:nvGraphicFramePr>
              <p:cNvPr id="25" name="Table 24">
                <a:extLst>
                  <a:ext uri="{FF2B5EF4-FFF2-40B4-BE49-F238E27FC236}">
                    <a16:creationId xmlns:a16="http://schemas.microsoft.com/office/drawing/2014/main" id="{BC69AFBE-7157-714D-9C43-787EC567BA01}"/>
                  </a:ext>
                </a:extLst>
              </p:cNvPr>
              <p:cNvGraphicFramePr>
                <a:graphicFrameLocks noGrp="1"/>
              </p:cNvGraphicFramePr>
              <p:nvPr>
                <p:extLst>
                  <p:ext uri="{D42A27DB-BD31-4B8C-83A1-F6EECF244321}">
                    <p14:modId xmlns:p14="http://schemas.microsoft.com/office/powerpoint/2010/main" val="3287370056"/>
                  </p:ext>
                </p:extLst>
              </p:nvPr>
            </p:nvGraphicFramePr>
            <p:xfrm>
              <a:off x="4912778" y="1348185"/>
              <a:ext cx="3814947" cy="3099122"/>
            </p:xfrm>
            <a:graphic>
              <a:graphicData uri="http://schemas.openxmlformats.org/drawingml/2006/table">
                <a:tbl>
                  <a:tblPr firstRow="1" bandRow="1">
                    <a:effectLst/>
                    <a:tableStyleId>{284E427A-3D55-4303-BF80-6455036E1DE7}</a:tableStyleId>
                  </a:tblPr>
                  <a:tblGrid>
                    <a:gridCol w="1730995">
                      <a:extLst>
                        <a:ext uri="{9D8B030D-6E8A-4147-A177-3AD203B41FA5}">
                          <a16:colId xmlns:a16="http://schemas.microsoft.com/office/drawing/2014/main" val="2751370437"/>
                        </a:ext>
                      </a:extLst>
                    </a:gridCol>
                    <a:gridCol w="1062508">
                      <a:extLst>
                        <a:ext uri="{9D8B030D-6E8A-4147-A177-3AD203B41FA5}">
                          <a16:colId xmlns:a16="http://schemas.microsoft.com/office/drawing/2014/main" val="418911473"/>
                        </a:ext>
                      </a:extLst>
                    </a:gridCol>
                    <a:gridCol w="1021444">
                      <a:extLst>
                        <a:ext uri="{9D8B030D-6E8A-4147-A177-3AD203B41FA5}">
                          <a16:colId xmlns:a16="http://schemas.microsoft.com/office/drawing/2014/main" val="3142428887"/>
                        </a:ext>
                      </a:extLst>
                    </a:gridCol>
                  </a:tblGrid>
                  <a:tr h="774782">
                    <a:tc>
                      <a:txBody>
                        <a:bodyPr/>
                        <a:lstStyle/>
                        <a:p>
                          <a:pPr algn="ctr"/>
                          <a:r>
                            <a:rPr lang="en-US" sz="1200" b="1" dirty="0" err="1">
                              <a:latin typeface="Roboto" panose="02000000000000000000" pitchFamily="2" charset="0"/>
                              <a:ea typeface="Roboto" panose="02000000000000000000" pitchFamily="2" charset="0"/>
                              <a:cs typeface="Roboto" panose="02000000000000000000" pitchFamily="2" charset="0"/>
                            </a:rPr>
                            <a:t>VoiceFilter</a:t>
                          </a:r>
                          <a:r>
                            <a:rPr lang="en-US" sz="1200" b="1" dirty="0">
                              <a:latin typeface="Roboto" panose="02000000000000000000" pitchFamily="2" charset="0"/>
                              <a:ea typeface="Roboto" panose="02000000000000000000" pitchFamily="2" charset="0"/>
                              <a:cs typeface="Roboto" panose="02000000000000000000" pitchFamily="2" charset="0"/>
                            </a:rPr>
                            <a:t> Model</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Mean SDR (dB)</a:t>
                          </a:r>
                        </a:p>
                      </a:txBody>
                      <a:tcPr anchor="ctr"/>
                    </a:tc>
                    <a:tc>
                      <a:txBody>
                        <a:bodyPr/>
                        <a:lstStyle/>
                        <a:p>
                          <a:pPr algn="ctr"/>
                          <a:r>
                            <a:rPr lang="en-US" sz="1200" b="1" dirty="0">
                              <a:latin typeface="Roboto" panose="02000000000000000000" pitchFamily="2" charset="0"/>
                              <a:ea typeface="Roboto" panose="02000000000000000000" pitchFamily="2" charset="0"/>
                              <a:cs typeface="Roboto" panose="02000000000000000000" pitchFamily="2" charset="0"/>
                            </a:rPr>
                            <a:t>Median SDR (dB)</a:t>
                          </a:r>
                        </a:p>
                      </a:txBody>
                      <a:tcPr anchor="ctr"/>
                    </a:tc>
                    <a:extLst>
                      <a:ext uri="{0D108BD9-81ED-4DB2-BD59-A6C34878D82A}">
                        <a16:rowId xmlns:a16="http://schemas.microsoft.com/office/drawing/2014/main" val="3573488509"/>
                      </a:ext>
                    </a:extLst>
                  </a:tr>
                  <a:tr h="464868">
                    <a:tc>
                      <a:txBody>
                        <a:bodyPr/>
                        <a:lstStyle/>
                        <a:p>
                          <a:pPr algn="ct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No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endPar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nchor="ctr"/>
                    </a:tc>
                    <a:tc>
                      <a:txBody>
                        <a:bodyPr/>
                        <a:lstStyle/>
                        <a:p>
                          <a:endParaRPr lang="en-US"/>
                        </a:p>
                      </a:txBody>
                      <a:tcPr anchor="ctr">
                        <a:blipFill>
                          <a:blip r:embed="rId3"/>
                          <a:stretch>
                            <a:fillRect l="-163095" t="-167568" r="-96429" b="-397297"/>
                          </a:stretch>
                        </a:blipFill>
                      </a:tcPr>
                    </a:tc>
                    <a:tc>
                      <a:txBody>
                        <a:bodyPr/>
                        <a:lstStyle/>
                        <a:p>
                          <a:endParaRPr lang="en-US"/>
                        </a:p>
                      </a:txBody>
                      <a:tcPr anchor="ctr">
                        <a:blipFill>
                          <a:blip r:embed="rId3"/>
                          <a:stretch>
                            <a:fillRect l="-272840" t="-167568" b="-397297"/>
                          </a:stretch>
                        </a:blipFill>
                      </a:tcPr>
                    </a:tc>
                    <a:extLst>
                      <a:ext uri="{0D108BD9-81ED-4DB2-BD59-A6C34878D82A}">
                        <a16:rowId xmlns:a16="http://schemas.microsoft.com/office/drawing/2014/main" val="2343321374"/>
                      </a:ext>
                    </a:extLst>
                  </a:tr>
                  <a:tr h="464868">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no LSTM</a:t>
                          </a:r>
                        </a:p>
                      </a:txBody>
                      <a:tcPr anchor="ctr"/>
                    </a:tc>
                    <a:tc>
                      <a:txBody>
                        <a:bodyPr/>
                        <a:lstStyle/>
                        <a:p>
                          <a:endParaRPr lang="en-US"/>
                        </a:p>
                      </a:txBody>
                      <a:tcPr anchor="ctr">
                        <a:blipFill>
                          <a:blip r:embed="rId3"/>
                          <a:stretch>
                            <a:fillRect l="-163095" t="-267568" r="-96429" b="-297297"/>
                          </a:stretch>
                        </a:blipFill>
                      </a:tcPr>
                    </a:tc>
                    <a:tc>
                      <a:txBody>
                        <a:bodyPr/>
                        <a:lstStyle/>
                        <a:p>
                          <a:endParaRPr lang="en-US"/>
                        </a:p>
                      </a:txBody>
                      <a:tcPr anchor="ctr">
                        <a:blipFill>
                          <a:blip r:embed="rId3"/>
                          <a:stretch>
                            <a:fillRect l="-272840" t="-267568" b="-297297"/>
                          </a:stretch>
                        </a:blipFill>
                      </a:tcPr>
                    </a:tc>
                    <a:extLst>
                      <a:ext uri="{0D108BD9-81ED-4DB2-BD59-A6C34878D82A}">
                        <a16:rowId xmlns:a16="http://schemas.microsoft.com/office/drawing/2014/main" val="3255540806"/>
                      </a:ext>
                    </a:extLst>
                  </a:tr>
                  <a:tr h="464868">
                    <a:tc>
                      <a:txBody>
                        <a:bodyPr/>
                        <a:lstStyle/>
                        <a:p>
                          <a:pPr algn="ct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uni</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-LSTM </a:t>
                          </a:r>
                        </a:p>
                      </a:txBody>
                      <a:tcPr anchor="ctr"/>
                    </a:tc>
                    <a:tc>
                      <a:txBody>
                        <a:bodyPr/>
                        <a:lstStyle/>
                        <a:p>
                          <a:endParaRPr lang="en-US"/>
                        </a:p>
                      </a:txBody>
                      <a:tcPr anchor="ctr">
                        <a:blipFill>
                          <a:blip r:embed="rId3"/>
                          <a:stretch>
                            <a:fillRect l="-163095" t="-367568" r="-96429" b="-197297"/>
                          </a:stretch>
                        </a:blipFill>
                      </a:tcPr>
                    </a:tc>
                    <a:tc>
                      <a:txBody>
                        <a:bodyPr/>
                        <a:lstStyle/>
                        <a:p>
                          <a:endParaRPr lang="en-US"/>
                        </a:p>
                      </a:txBody>
                      <a:tcPr anchor="ctr">
                        <a:blipFill>
                          <a:blip r:embed="rId3"/>
                          <a:stretch>
                            <a:fillRect l="-272840" t="-367568" b="-197297"/>
                          </a:stretch>
                        </a:blipFill>
                      </a:tcPr>
                    </a:tc>
                    <a:extLst>
                      <a:ext uri="{0D108BD9-81ED-4DB2-BD59-A6C34878D82A}">
                        <a16:rowId xmlns:a16="http://schemas.microsoft.com/office/drawing/2014/main" val="2251193148"/>
                      </a:ext>
                    </a:extLst>
                  </a:tr>
                  <a:tr h="464868">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VoiceFilter</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bi-LSTM </a:t>
                          </a:r>
                        </a:p>
                      </a:txBody>
                      <a:tcPr anchor="ctr"/>
                    </a:tc>
                    <a:tc>
                      <a:txBody>
                        <a:bodyPr/>
                        <a:lstStyle/>
                        <a:p>
                          <a:endParaRPr lang="en-US"/>
                        </a:p>
                      </a:txBody>
                      <a:tcPr anchor="ctr">
                        <a:blipFill>
                          <a:blip r:embed="rId3"/>
                          <a:stretch>
                            <a:fillRect l="-163095" t="-480556" r="-96429" b="-102778"/>
                          </a:stretch>
                        </a:blipFill>
                      </a:tcPr>
                    </a:tc>
                    <a:tc>
                      <a:txBody>
                        <a:bodyPr/>
                        <a:lstStyle/>
                        <a:p>
                          <a:endParaRPr lang="en-US"/>
                        </a:p>
                      </a:txBody>
                      <a:tcPr anchor="ctr">
                        <a:blipFill>
                          <a:blip r:embed="rId3"/>
                          <a:stretch>
                            <a:fillRect l="-272840" t="-480556" b="-102778"/>
                          </a:stretch>
                        </a:blipFill>
                      </a:tcPr>
                    </a:tc>
                    <a:extLst>
                      <a:ext uri="{0D108BD9-81ED-4DB2-BD59-A6C34878D82A}">
                        <a16:rowId xmlns:a16="http://schemas.microsoft.com/office/drawing/2014/main" val="3680785651"/>
                      </a:ext>
                    </a:extLst>
                  </a:tr>
                  <a:tr h="464868">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PermInv</a:t>
                          </a:r>
                          <a:r>
                            <a:rPr lang="en-US" sz="1200" b="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bi-LSTM</a:t>
                          </a:r>
                        </a:p>
                      </a:txBody>
                      <a:tcPr anchor="ctr"/>
                    </a:tc>
                    <a:tc>
                      <a:txBody>
                        <a:bodyPr/>
                        <a:lstStyle/>
                        <a:p>
                          <a:endParaRPr lang="en-US"/>
                        </a:p>
                      </a:txBody>
                      <a:tcPr anchor="ctr">
                        <a:blipFill>
                          <a:blip r:embed="rId3"/>
                          <a:stretch>
                            <a:fillRect l="-163095" t="-564865" r="-96429"/>
                          </a:stretch>
                        </a:blipFill>
                      </a:tcPr>
                    </a:tc>
                    <a:tc>
                      <a:txBody>
                        <a:bodyPr/>
                        <a:lstStyle/>
                        <a:p>
                          <a:endParaRPr lang="en-US"/>
                        </a:p>
                      </a:txBody>
                      <a:tcPr anchor="ctr">
                        <a:blipFill>
                          <a:blip r:embed="rId3"/>
                          <a:stretch>
                            <a:fillRect l="-272840" t="-564865"/>
                          </a:stretch>
                        </a:blipFill>
                      </a:tcPr>
                    </a:tc>
                    <a:extLst>
                      <a:ext uri="{0D108BD9-81ED-4DB2-BD59-A6C34878D82A}">
                        <a16:rowId xmlns:a16="http://schemas.microsoft.com/office/drawing/2014/main" val="1839280990"/>
                      </a:ext>
                    </a:extLst>
                  </a:tr>
                </a:tbl>
              </a:graphicData>
            </a:graphic>
          </p:graphicFrame>
        </mc:Fallback>
      </mc:AlternateContent>
    </p:spTree>
    <p:extLst>
      <p:ext uri="{BB962C8B-B14F-4D97-AF65-F5344CB8AC3E}">
        <p14:creationId xmlns:p14="http://schemas.microsoft.com/office/powerpoint/2010/main" val="175440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6:</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Conclusions and Future Work</a:t>
            </a:r>
            <a:endParaRPr dirty="0"/>
          </a:p>
        </p:txBody>
      </p:sp>
      <p:sp>
        <p:nvSpPr>
          <p:cNvPr id="2" name="Slide Number Placeholder 1">
            <a:extLst>
              <a:ext uri="{FF2B5EF4-FFF2-40B4-BE49-F238E27FC236}">
                <a16:creationId xmlns:a16="http://schemas.microsoft.com/office/drawing/2014/main" id="{0B1EBCDD-521D-3F47-86EF-44D99B7C0A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441445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Conclusions</a:t>
            </a:r>
            <a:endParaRPr/>
          </a:p>
          <a:p>
            <a:pPr marL="0" lvl="0" indent="0">
              <a:spcBef>
                <a:spcPts val="0"/>
              </a:spcBef>
              <a:spcAft>
                <a:spcPts val="0"/>
              </a:spcAft>
              <a:buNone/>
            </a:pPr>
            <a:endParaRPr/>
          </a:p>
        </p:txBody>
      </p:sp>
      <p:sp>
        <p:nvSpPr>
          <p:cNvPr id="7" name="Text Placeholder 2">
            <a:extLst>
              <a:ext uri="{FF2B5EF4-FFF2-40B4-BE49-F238E27FC236}">
                <a16:creationId xmlns:a16="http://schemas.microsoft.com/office/drawing/2014/main" id="{5B157DDB-4EF0-7E45-B7DE-076190F0BEB8}"/>
              </a:ext>
            </a:extLst>
          </p:cNvPr>
          <p:cNvSpPr>
            <a:spLocks noGrp="1"/>
          </p:cNvSpPr>
          <p:nvPr>
            <p:ph type="body" idx="1"/>
          </p:nvPr>
        </p:nvSpPr>
        <p:spPr/>
        <p:txBody>
          <a:bodyPr/>
          <a:lstStyle/>
          <a:p>
            <a:pPr>
              <a:lnSpc>
                <a:spcPct val="200000"/>
              </a:lnSpc>
            </a:pPr>
            <a:r>
              <a:rPr lang="en-US" dirty="0"/>
              <a:t>Our contributions in this paper:</a:t>
            </a:r>
          </a:p>
          <a:p>
            <a:pPr lvl="1">
              <a:lnSpc>
                <a:spcPct val="200000"/>
              </a:lnSpc>
              <a:spcBef>
                <a:spcPts val="0"/>
              </a:spcBef>
            </a:pPr>
            <a:r>
              <a:rPr lang="en-US" dirty="0"/>
              <a:t>Proposed a speaker-conditioned voice separation framework</a:t>
            </a:r>
          </a:p>
          <a:p>
            <a:pPr lvl="1">
              <a:lnSpc>
                <a:spcPct val="200000"/>
              </a:lnSpc>
              <a:spcBef>
                <a:spcPts val="0"/>
              </a:spcBef>
            </a:pPr>
            <a:r>
              <a:rPr lang="en-US" dirty="0"/>
              <a:t>Demonstrated:</a:t>
            </a:r>
          </a:p>
          <a:p>
            <a:pPr lvl="2">
              <a:lnSpc>
                <a:spcPct val="200000"/>
              </a:lnSpc>
              <a:spcBef>
                <a:spcPts val="0"/>
              </a:spcBef>
            </a:pPr>
            <a:r>
              <a:rPr lang="en-US" dirty="0"/>
              <a:t>Significant WER improvement for multi-speaker scenarios</a:t>
            </a:r>
          </a:p>
          <a:p>
            <a:pPr lvl="2">
              <a:lnSpc>
                <a:spcPct val="200000"/>
              </a:lnSpc>
              <a:spcBef>
                <a:spcPts val="0"/>
              </a:spcBef>
            </a:pPr>
            <a:r>
              <a:rPr lang="en-US" dirty="0"/>
              <a:t>Minimal degradation in single-speaker scenarios</a:t>
            </a:r>
          </a:p>
          <a:p>
            <a:pPr lvl="1">
              <a:lnSpc>
                <a:spcPct val="200000"/>
              </a:lnSpc>
              <a:spcBef>
                <a:spcPts val="0"/>
              </a:spcBef>
            </a:pPr>
            <a:r>
              <a:rPr lang="en-US" dirty="0"/>
              <a:t>Better SDR than permutation invariant training</a:t>
            </a:r>
          </a:p>
          <a:p>
            <a:pPr lvl="1">
              <a:lnSpc>
                <a:spcPct val="200000"/>
              </a:lnSpc>
              <a:spcBef>
                <a:spcPts val="0"/>
              </a:spcBef>
            </a:pPr>
            <a:r>
              <a:rPr lang="en-US" dirty="0"/>
              <a:t>Performance can potentially further improve if using more data</a:t>
            </a:r>
          </a:p>
        </p:txBody>
      </p:sp>
      <p:sp>
        <p:nvSpPr>
          <p:cNvPr id="2" name="Slide Number Placeholder 1">
            <a:extLst>
              <a:ext uri="{FF2B5EF4-FFF2-40B4-BE49-F238E27FC236}">
                <a16:creationId xmlns:a16="http://schemas.microsoft.com/office/drawing/2014/main" id="{252BBA70-76BB-3544-AF51-B7B7F59ED79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1:</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Introduction</a:t>
            </a:r>
            <a:endParaRPr dirty="0"/>
          </a:p>
        </p:txBody>
      </p:sp>
      <p:sp>
        <p:nvSpPr>
          <p:cNvPr id="2" name="Slide Number Placeholder 1">
            <a:extLst>
              <a:ext uri="{FF2B5EF4-FFF2-40B4-BE49-F238E27FC236}">
                <a16:creationId xmlns:a16="http://schemas.microsoft.com/office/drawing/2014/main" id="{737718F1-8C22-8345-9D11-039C9438C7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Work in Progress</a:t>
            </a:r>
          </a:p>
        </p:txBody>
      </p:sp>
      <p:sp>
        <p:nvSpPr>
          <p:cNvPr id="535" name="Shape 535"/>
          <p:cNvSpPr txBox="1">
            <a:spLocks noGrp="1"/>
          </p:cNvSpPr>
          <p:nvPr>
            <p:ph type="body" idx="1"/>
          </p:nvPr>
        </p:nvSpPr>
        <p:spPr>
          <a:xfrm>
            <a:off x="180900" y="1143700"/>
            <a:ext cx="5448636" cy="3814500"/>
          </a:xfrm>
          <a:prstGeom prst="rect">
            <a:avLst/>
          </a:prstGeom>
        </p:spPr>
        <p:txBody>
          <a:bodyPr spcFirstLastPara="1" wrap="square" lIns="91425" tIns="91425" rIns="91425" bIns="91425" anchor="t" anchorCtr="0">
            <a:noAutofit/>
          </a:bodyPr>
          <a:lstStyle/>
          <a:p>
            <a:pPr>
              <a:lnSpc>
                <a:spcPct val="150000"/>
              </a:lnSpc>
            </a:pPr>
            <a:r>
              <a:rPr lang="en-US" dirty="0"/>
              <a:t>Online inference with zero latency</a:t>
            </a:r>
          </a:p>
          <a:p>
            <a:pPr lvl="1">
              <a:lnSpc>
                <a:spcPct val="150000"/>
              </a:lnSpc>
              <a:spcBef>
                <a:spcPts val="0"/>
              </a:spcBef>
            </a:pPr>
            <a:r>
              <a:rPr lang="en-US" dirty="0"/>
              <a:t>Get rid of time-domain CNNs and bi-directional LSTMs</a:t>
            </a:r>
          </a:p>
          <a:p>
            <a:pPr>
              <a:lnSpc>
                <a:spcPct val="150000"/>
              </a:lnSpc>
            </a:pPr>
            <a:r>
              <a:rPr lang="en-US" dirty="0"/>
              <a:t>Reduce model size</a:t>
            </a:r>
          </a:p>
          <a:p>
            <a:pPr lvl="1">
              <a:lnSpc>
                <a:spcPct val="150000"/>
              </a:lnSpc>
              <a:spcBef>
                <a:spcPts val="0"/>
              </a:spcBef>
            </a:pPr>
            <a:r>
              <a:rPr lang="en-US" dirty="0"/>
              <a:t>Optimize network topology</a:t>
            </a:r>
          </a:p>
          <a:p>
            <a:pPr lvl="1">
              <a:lnSpc>
                <a:spcPct val="150000"/>
              </a:lnSpc>
              <a:spcBef>
                <a:spcPts val="0"/>
              </a:spcBef>
            </a:pPr>
            <a:r>
              <a:rPr lang="en-US" dirty="0"/>
              <a:t>Model quantization</a:t>
            </a:r>
          </a:p>
          <a:p>
            <a:pPr>
              <a:lnSpc>
                <a:spcPct val="150000"/>
              </a:lnSpc>
            </a:pPr>
            <a:r>
              <a:rPr lang="en-US" dirty="0"/>
              <a:t>Make it more useful</a:t>
            </a:r>
          </a:p>
          <a:p>
            <a:pPr lvl="1">
              <a:lnSpc>
                <a:spcPct val="150000"/>
              </a:lnSpc>
              <a:spcBef>
                <a:spcPts val="0"/>
              </a:spcBef>
            </a:pPr>
            <a:r>
              <a:rPr lang="en-US" dirty="0"/>
              <a:t>Joint voice separation and speech enhancement (denoising)</a:t>
            </a:r>
          </a:p>
          <a:p>
            <a:pPr>
              <a:lnSpc>
                <a:spcPct val="150000"/>
              </a:lnSpc>
            </a:pPr>
            <a:r>
              <a:rPr lang="en-US" dirty="0"/>
              <a:t>Better performance</a:t>
            </a:r>
          </a:p>
          <a:p>
            <a:pPr lvl="1">
              <a:lnSpc>
                <a:spcPct val="150000"/>
              </a:lnSpc>
              <a:spcBef>
                <a:spcPts val="0"/>
              </a:spcBef>
            </a:pPr>
            <a:r>
              <a:rPr lang="en-US" dirty="0"/>
              <a:t>Joint training with ASR</a:t>
            </a:r>
            <a:endParaRPr dirty="0"/>
          </a:p>
        </p:txBody>
      </p:sp>
      <p:sp>
        <p:nvSpPr>
          <p:cNvPr id="2" name="Slide Number Placeholder 1">
            <a:extLst>
              <a:ext uri="{FF2B5EF4-FFF2-40B4-BE49-F238E27FC236}">
                <a16:creationId xmlns:a16="http://schemas.microsoft.com/office/drawing/2014/main" id="{3E12C18A-DF9B-9A40-A429-F9A5B2A2AA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30</a:t>
            </a:fld>
            <a:endParaRPr lang="en"/>
          </a:p>
        </p:txBody>
      </p:sp>
      <p:pic>
        <p:nvPicPr>
          <p:cNvPr id="4" name="Picture 3">
            <a:hlinkClick r:id="rId3"/>
            <a:extLst>
              <a:ext uri="{FF2B5EF4-FFF2-40B4-BE49-F238E27FC236}">
                <a16:creationId xmlns:a16="http://schemas.microsoft.com/office/drawing/2014/main" id="{E667169B-91F9-FE44-917C-F63B57E04B49}"/>
              </a:ext>
            </a:extLst>
          </p:cNvPr>
          <p:cNvPicPr>
            <a:picLocks noChangeAspect="1"/>
          </p:cNvPicPr>
          <p:nvPr/>
        </p:nvPicPr>
        <p:blipFill>
          <a:blip r:embed="rId4"/>
          <a:stretch>
            <a:fillRect/>
          </a:stretch>
        </p:blipFill>
        <p:spPr>
          <a:xfrm>
            <a:off x="5541580" y="1422770"/>
            <a:ext cx="3549007" cy="2175454"/>
          </a:xfrm>
          <a:prstGeom prst="rect">
            <a:avLst/>
          </a:prstGeom>
        </p:spPr>
      </p:pic>
    </p:spTree>
    <p:extLst>
      <p:ext uri="{BB962C8B-B14F-4D97-AF65-F5344CB8AC3E}">
        <p14:creationId xmlns:p14="http://schemas.microsoft.com/office/powerpoint/2010/main" val="3519177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More Information</a:t>
            </a:r>
          </a:p>
        </p:txBody>
      </p:sp>
      <p:sp>
        <p:nvSpPr>
          <p:cNvPr id="535" name="Shape 535"/>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a:lnSpc>
                <a:spcPct val="150000"/>
              </a:lnSpc>
            </a:pPr>
            <a:r>
              <a:rPr lang="en-US" dirty="0"/>
              <a:t>Check out </a:t>
            </a:r>
            <a:r>
              <a:rPr lang="en-US" dirty="0">
                <a:hlinkClick r:id="rId3"/>
              </a:rPr>
              <a:t>https://google.github.io/speaker-id/publications/VoiceFilter/</a:t>
            </a:r>
            <a:endParaRPr lang="en-US" dirty="0"/>
          </a:p>
          <a:p>
            <a:pPr lvl="1">
              <a:lnSpc>
                <a:spcPct val="150000"/>
              </a:lnSpc>
              <a:spcBef>
                <a:spcPts val="0"/>
              </a:spcBef>
            </a:pPr>
            <a:r>
              <a:rPr lang="en-US" dirty="0"/>
              <a:t>Audio samples</a:t>
            </a:r>
          </a:p>
          <a:p>
            <a:pPr lvl="1">
              <a:lnSpc>
                <a:spcPct val="150000"/>
              </a:lnSpc>
              <a:spcBef>
                <a:spcPts val="0"/>
              </a:spcBef>
            </a:pPr>
            <a:r>
              <a:rPr lang="en-US" dirty="0"/>
              <a:t>Demo videos</a:t>
            </a:r>
          </a:p>
          <a:p>
            <a:pPr lvl="1">
              <a:lnSpc>
                <a:spcPct val="150000"/>
              </a:lnSpc>
              <a:spcBef>
                <a:spcPts val="0"/>
              </a:spcBef>
            </a:pPr>
            <a:r>
              <a:rPr lang="en-US" dirty="0"/>
              <a:t>Evaluation protocols (for comparison experiments)</a:t>
            </a:r>
          </a:p>
          <a:p>
            <a:pPr>
              <a:lnSpc>
                <a:spcPct val="150000"/>
              </a:lnSpc>
            </a:pPr>
            <a:endParaRPr lang="en-US" dirty="0"/>
          </a:p>
        </p:txBody>
      </p:sp>
      <p:sp>
        <p:nvSpPr>
          <p:cNvPr id="2" name="Slide Number Placeholder 1">
            <a:extLst>
              <a:ext uri="{FF2B5EF4-FFF2-40B4-BE49-F238E27FC236}">
                <a16:creationId xmlns:a16="http://schemas.microsoft.com/office/drawing/2014/main" id="{3E12C18A-DF9B-9A40-A429-F9A5B2A2AA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31</a:t>
            </a:fld>
            <a:endParaRPr lang="en"/>
          </a:p>
        </p:txBody>
      </p:sp>
      <p:pic>
        <p:nvPicPr>
          <p:cNvPr id="4" name="Picture 3">
            <a:extLst>
              <a:ext uri="{FF2B5EF4-FFF2-40B4-BE49-F238E27FC236}">
                <a16:creationId xmlns:a16="http://schemas.microsoft.com/office/drawing/2014/main" id="{D92ECBDC-681D-4D49-81AB-2E05FFC68BC9}"/>
              </a:ext>
            </a:extLst>
          </p:cNvPr>
          <p:cNvPicPr>
            <a:picLocks noChangeAspect="1"/>
          </p:cNvPicPr>
          <p:nvPr/>
        </p:nvPicPr>
        <p:blipFill>
          <a:blip r:embed="rId4"/>
          <a:stretch>
            <a:fillRect/>
          </a:stretch>
        </p:blipFill>
        <p:spPr>
          <a:xfrm>
            <a:off x="777831" y="2636322"/>
            <a:ext cx="3965161" cy="2445978"/>
          </a:xfrm>
          <a:prstGeom prst="rect">
            <a:avLst/>
          </a:prstGeom>
        </p:spPr>
      </p:pic>
      <p:pic>
        <p:nvPicPr>
          <p:cNvPr id="6" name="Picture 5">
            <a:extLst>
              <a:ext uri="{FF2B5EF4-FFF2-40B4-BE49-F238E27FC236}">
                <a16:creationId xmlns:a16="http://schemas.microsoft.com/office/drawing/2014/main" id="{26AAB7AD-F0E5-D045-BDDF-7C8D6AD9220C}"/>
              </a:ext>
            </a:extLst>
          </p:cNvPr>
          <p:cNvPicPr>
            <a:picLocks noChangeAspect="1"/>
          </p:cNvPicPr>
          <p:nvPr/>
        </p:nvPicPr>
        <p:blipFill>
          <a:blip r:embed="rId5"/>
          <a:stretch>
            <a:fillRect/>
          </a:stretch>
        </p:blipFill>
        <p:spPr>
          <a:xfrm>
            <a:off x="4867683" y="2696410"/>
            <a:ext cx="3195663" cy="2319290"/>
          </a:xfrm>
          <a:prstGeom prst="rect">
            <a:avLst/>
          </a:prstGeom>
        </p:spPr>
      </p:pic>
    </p:spTree>
    <p:extLst>
      <p:ext uri="{BB962C8B-B14F-4D97-AF65-F5344CB8AC3E}">
        <p14:creationId xmlns:p14="http://schemas.microsoft.com/office/powerpoint/2010/main" val="13604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
        <p:nvSpPr>
          <p:cNvPr id="2" name="Slide Number Placeholder 1">
            <a:extLst>
              <a:ext uri="{FF2B5EF4-FFF2-40B4-BE49-F238E27FC236}">
                <a16:creationId xmlns:a16="http://schemas.microsoft.com/office/drawing/2014/main" id="{F8167FCD-4B49-A748-B0E3-BCAA4A89900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32</a:t>
            </a:fld>
            <a:endParaRPr lang="e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Acknowledgement</a:t>
            </a:r>
          </a:p>
        </p:txBody>
      </p:sp>
      <p:sp>
        <p:nvSpPr>
          <p:cNvPr id="535" name="Shape 535"/>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a:lnSpc>
                <a:spcPct val="200000"/>
              </a:lnSpc>
            </a:pPr>
            <a:r>
              <a:rPr lang="en-US" dirty="0"/>
              <a:t>Mr. </a:t>
            </a:r>
            <a:r>
              <a:rPr lang="en-US" dirty="0" err="1"/>
              <a:t>Seungwon</a:t>
            </a:r>
            <a:r>
              <a:rPr lang="en-US" dirty="0"/>
              <a:t> Park from MINDs Lab open-sourced a third-party unofficial implementation</a:t>
            </a:r>
          </a:p>
          <a:p>
            <a:pPr>
              <a:lnSpc>
                <a:spcPct val="200000"/>
              </a:lnSpc>
            </a:pPr>
            <a:r>
              <a:rPr lang="en-US" dirty="0">
                <a:hlinkClick r:id="rId3"/>
              </a:rPr>
              <a:t>https://github.com/mindslab-ai/voicefilter</a:t>
            </a:r>
            <a:endParaRPr dirty="0"/>
          </a:p>
        </p:txBody>
      </p:sp>
      <p:sp>
        <p:nvSpPr>
          <p:cNvPr id="2" name="Slide Number Placeholder 1">
            <a:extLst>
              <a:ext uri="{FF2B5EF4-FFF2-40B4-BE49-F238E27FC236}">
                <a16:creationId xmlns:a16="http://schemas.microsoft.com/office/drawing/2014/main" id="{3E12C18A-DF9B-9A40-A429-F9A5B2A2AA1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D13EF0B6-6E60-AD4E-953C-249AF4C45414}"/>
              </a:ext>
            </a:extLst>
          </p:cNvPr>
          <p:cNvPicPr>
            <a:picLocks noChangeAspect="1"/>
          </p:cNvPicPr>
          <p:nvPr/>
        </p:nvPicPr>
        <p:blipFill>
          <a:blip r:embed="rId4"/>
          <a:stretch>
            <a:fillRect/>
          </a:stretch>
        </p:blipFill>
        <p:spPr>
          <a:xfrm>
            <a:off x="1314450" y="3179269"/>
            <a:ext cx="6515100" cy="1168400"/>
          </a:xfrm>
          <a:prstGeom prst="rect">
            <a:avLst/>
          </a:prstGeom>
        </p:spPr>
      </p:pic>
    </p:spTree>
    <p:extLst>
      <p:ext uri="{BB962C8B-B14F-4D97-AF65-F5344CB8AC3E}">
        <p14:creationId xmlns:p14="http://schemas.microsoft.com/office/powerpoint/2010/main" val="1757477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CFC7-75E7-E144-9CD2-381594C0C2DC}"/>
              </a:ext>
            </a:extLst>
          </p:cNvPr>
          <p:cNvSpPr>
            <a:spLocks noGrp="1"/>
          </p:cNvSpPr>
          <p:nvPr>
            <p:ph type="title"/>
          </p:nvPr>
        </p:nvSpPr>
        <p:spPr/>
        <p:txBody>
          <a:bodyPr/>
          <a:lstStyle/>
          <a:p>
            <a:r>
              <a:rPr lang="en-US" dirty="0"/>
              <a:t>The Cocktail Party Problem</a:t>
            </a:r>
          </a:p>
        </p:txBody>
      </p:sp>
      <p:sp>
        <p:nvSpPr>
          <p:cNvPr id="3" name="Text Placeholder 2">
            <a:extLst>
              <a:ext uri="{FF2B5EF4-FFF2-40B4-BE49-F238E27FC236}">
                <a16:creationId xmlns:a16="http://schemas.microsoft.com/office/drawing/2014/main" id="{435CD984-4A14-2C44-860E-365AE206C608}"/>
              </a:ext>
            </a:extLst>
          </p:cNvPr>
          <p:cNvSpPr>
            <a:spLocks noGrp="1"/>
          </p:cNvSpPr>
          <p:nvPr>
            <p:ph type="body" idx="1"/>
          </p:nvPr>
        </p:nvSpPr>
        <p:spPr>
          <a:xfrm>
            <a:off x="180900" y="1143700"/>
            <a:ext cx="4632925" cy="3416400"/>
          </a:xfrm>
        </p:spPr>
        <p:txBody>
          <a:bodyPr/>
          <a:lstStyle/>
          <a:p>
            <a:pPr marL="114300" indent="0">
              <a:lnSpc>
                <a:spcPct val="150000"/>
              </a:lnSpc>
              <a:buNone/>
            </a:pPr>
            <a:r>
              <a:rPr lang="en-US" dirty="0"/>
              <a:t>The problem:</a:t>
            </a:r>
          </a:p>
          <a:p>
            <a:pPr>
              <a:lnSpc>
                <a:spcPct val="150000"/>
              </a:lnSpc>
            </a:pPr>
            <a:r>
              <a:rPr lang="en-US" u="sng" dirty="0"/>
              <a:t>Multiple</a:t>
            </a:r>
            <a:r>
              <a:rPr lang="en-US" dirty="0"/>
              <a:t> talkers speaking simultaneous</a:t>
            </a:r>
          </a:p>
          <a:p>
            <a:pPr>
              <a:lnSpc>
                <a:spcPct val="150000"/>
              </a:lnSpc>
            </a:pPr>
            <a:r>
              <a:rPr lang="en-US" dirty="0"/>
              <a:t>You just want to listen to </a:t>
            </a:r>
            <a:r>
              <a:rPr lang="en-US" u="sng" dirty="0"/>
              <a:t>one</a:t>
            </a:r>
            <a:r>
              <a:rPr lang="en-US" dirty="0"/>
              <a:t> person</a:t>
            </a:r>
          </a:p>
          <a:p>
            <a:pPr>
              <a:lnSpc>
                <a:spcPct val="150000"/>
              </a:lnSpc>
            </a:pPr>
            <a:endParaRPr lang="en-US" dirty="0"/>
          </a:p>
          <a:p>
            <a:pPr marL="114300" indent="0">
              <a:lnSpc>
                <a:spcPct val="150000"/>
              </a:lnSpc>
              <a:buNone/>
            </a:pPr>
            <a:r>
              <a:rPr lang="en-US" dirty="0"/>
              <a:t>Solutions:</a:t>
            </a:r>
          </a:p>
          <a:p>
            <a:pPr>
              <a:lnSpc>
                <a:spcPct val="150000"/>
              </a:lnSpc>
            </a:pPr>
            <a:r>
              <a:rPr lang="en-US" dirty="0"/>
              <a:t>Multi-channel blind separation</a:t>
            </a:r>
          </a:p>
          <a:p>
            <a:pPr>
              <a:lnSpc>
                <a:spcPct val="150000"/>
              </a:lnSpc>
            </a:pPr>
            <a:r>
              <a:rPr lang="en-US" b="1" dirty="0"/>
              <a:t>Single-channel</a:t>
            </a:r>
            <a:r>
              <a:rPr lang="en-US" dirty="0"/>
              <a:t> blind separation</a:t>
            </a:r>
          </a:p>
        </p:txBody>
      </p:sp>
      <p:sp>
        <p:nvSpPr>
          <p:cNvPr id="4" name="Slide Number Placeholder 3">
            <a:extLst>
              <a:ext uri="{FF2B5EF4-FFF2-40B4-BE49-F238E27FC236}">
                <a16:creationId xmlns:a16="http://schemas.microsoft.com/office/drawing/2014/main" id="{309DFFD0-C016-3545-88B2-2292D658E7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pic>
        <p:nvPicPr>
          <p:cNvPr id="5" name="Picture 4">
            <a:extLst>
              <a:ext uri="{FF2B5EF4-FFF2-40B4-BE49-F238E27FC236}">
                <a16:creationId xmlns:a16="http://schemas.microsoft.com/office/drawing/2014/main" id="{6855B9F0-BCE4-714C-AC85-C3EF6620BAE3}"/>
              </a:ext>
            </a:extLst>
          </p:cNvPr>
          <p:cNvPicPr>
            <a:picLocks noChangeAspect="1"/>
          </p:cNvPicPr>
          <p:nvPr/>
        </p:nvPicPr>
        <p:blipFill rotWithShape="1">
          <a:blip r:embed="rId3"/>
          <a:srcRect t="1333" b="11944"/>
          <a:stretch/>
        </p:blipFill>
        <p:spPr>
          <a:xfrm>
            <a:off x="4959133" y="243443"/>
            <a:ext cx="3937000" cy="2125683"/>
          </a:xfrm>
          <a:prstGeom prst="rect">
            <a:avLst/>
          </a:prstGeom>
        </p:spPr>
      </p:pic>
      <p:pic>
        <p:nvPicPr>
          <p:cNvPr id="7" name="Picture 6">
            <a:extLst>
              <a:ext uri="{FF2B5EF4-FFF2-40B4-BE49-F238E27FC236}">
                <a16:creationId xmlns:a16="http://schemas.microsoft.com/office/drawing/2014/main" id="{02589671-C721-9044-B2F2-40C44DCABDD6}"/>
              </a:ext>
            </a:extLst>
          </p:cNvPr>
          <p:cNvPicPr>
            <a:picLocks noChangeAspect="1"/>
          </p:cNvPicPr>
          <p:nvPr/>
        </p:nvPicPr>
        <p:blipFill>
          <a:blip r:embed="rId4"/>
          <a:stretch>
            <a:fillRect/>
          </a:stretch>
        </p:blipFill>
        <p:spPr>
          <a:xfrm>
            <a:off x="5290457" y="2686770"/>
            <a:ext cx="3540362" cy="1791885"/>
          </a:xfrm>
          <a:prstGeom prst="rect">
            <a:avLst/>
          </a:prstGeom>
        </p:spPr>
      </p:pic>
      <p:sp>
        <p:nvSpPr>
          <p:cNvPr id="8" name="TextBox 7">
            <a:extLst>
              <a:ext uri="{FF2B5EF4-FFF2-40B4-BE49-F238E27FC236}">
                <a16:creationId xmlns:a16="http://schemas.microsoft.com/office/drawing/2014/main" id="{111CC1F9-A79F-2F4F-B191-FDF299C8C798}"/>
              </a:ext>
            </a:extLst>
          </p:cNvPr>
          <p:cNvSpPr txBox="1"/>
          <p:nvPr/>
        </p:nvSpPr>
        <p:spPr>
          <a:xfrm>
            <a:off x="6172411" y="2378660"/>
            <a:ext cx="1776447" cy="215444"/>
          </a:xfrm>
          <a:prstGeom prst="rect">
            <a:avLst/>
          </a:prstGeom>
          <a:noFill/>
        </p:spPr>
        <p:txBody>
          <a:bodyPr wrap="none" rtlCol="0">
            <a:spAutoFit/>
          </a:bodyPr>
          <a:lstStyle/>
          <a:p>
            <a:pPr algn="ctr"/>
            <a:r>
              <a:rPr lang="en-US" sz="800" i="1" dirty="0">
                <a:solidFill>
                  <a:schemeClr val="bg1">
                    <a:lumMod val="65000"/>
                  </a:schemeClr>
                </a:solidFill>
              </a:rPr>
              <a:t>Image from </a:t>
            </a:r>
            <a:r>
              <a:rPr lang="en-US" sz="800" i="1" dirty="0" err="1">
                <a:solidFill>
                  <a:schemeClr val="bg1">
                    <a:lumMod val="65000"/>
                  </a:schemeClr>
                </a:solidFill>
              </a:rPr>
              <a:t>elixirofknowledge.com</a:t>
            </a:r>
            <a:r>
              <a:rPr lang="en-US" sz="800" i="1" dirty="0">
                <a:solidFill>
                  <a:schemeClr val="bg1">
                    <a:lumMod val="65000"/>
                  </a:schemeClr>
                </a:solidFill>
              </a:rPr>
              <a:t> </a:t>
            </a:r>
          </a:p>
        </p:txBody>
      </p:sp>
      <p:sp>
        <p:nvSpPr>
          <p:cNvPr id="9" name="TextBox 8">
            <a:extLst>
              <a:ext uri="{FF2B5EF4-FFF2-40B4-BE49-F238E27FC236}">
                <a16:creationId xmlns:a16="http://schemas.microsoft.com/office/drawing/2014/main" id="{9991DE42-A3C4-C34A-BF55-9D750464A1E7}"/>
              </a:ext>
            </a:extLst>
          </p:cNvPr>
          <p:cNvSpPr txBox="1"/>
          <p:nvPr/>
        </p:nvSpPr>
        <p:spPr>
          <a:xfrm>
            <a:off x="5833376" y="4478655"/>
            <a:ext cx="2454518" cy="215444"/>
          </a:xfrm>
          <a:prstGeom prst="rect">
            <a:avLst/>
          </a:prstGeom>
          <a:noFill/>
        </p:spPr>
        <p:txBody>
          <a:bodyPr wrap="none" rtlCol="0">
            <a:spAutoFit/>
          </a:bodyPr>
          <a:lstStyle/>
          <a:p>
            <a:pPr algn="ctr"/>
            <a:r>
              <a:rPr lang="en-US" sz="800" i="1" dirty="0">
                <a:solidFill>
                  <a:schemeClr val="bg1">
                    <a:lumMod val="65000"/>
                  </a:schemeClr>
                </a:solidFill>
              </a:rPr>
              <a:t>Image from </a:t>
            </a:r>
            <a:r>
              <a:rPr lang="en-US" sz="800" i="1" dirty="0" err="1">
                <a:solidFill>
                  <a:schemeClr val="bg1">
                    <a:lumMod val="65000"/>
                  </a:schemeClr>
                </a:solidFill>
              </a:rPr>
              <a:t>Nima</a:t>
            </a:r>
            <a:r>
              <a:rPr lang="en-US" sz="800" i="1" dirty="0">
                <a:solidFill>
                  <a:schemeClr val="bg1">
                    <a:lumMod val="65000"/>
                  </a:schemeClr>
                </a:solidFill>
              </a:rPr>
              <a:t> </a:t>
            </a:r>
            <a:r>
              <a:rPr lang="en-US" sz="800" i="1" dirty="0" err="1">
                <a:solidFill>
                  <a:schemeClr val="bg1">
                    <a:lumMod val="65000"/>
                  </a:schemeClr>
                </a:solidFill>
              </a:rPr>
              <a:t>Mesgarani</a:t>
            </a:r>
            <a:r>
              <a:rPr lang="en-US" sz="800" i="1" dirty="0">
                <a:solidFill>
                  <a:schemeClr val="bg1">
                    <a:lumMod val="65000"/>
                  </a:schemeClr>
                </a:solidFill>
              </a:rPr>
              <a:t>, Columbia University</a:t>
            </a:r>
          </a:p>
        </p:txBody>
      </p:sp>
    </p:spTree>
    <p:extLst>
      <p:ext uri="{BB962C8B-B14F-4D97-AF65-F5344CB8AC3E}">
        <p14:creationId xmlns:p14="http://schemas.microsoft.com/office/powerpoint/2010/main" val="194792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Mixing is Easy, Separation is Hard</a:t>
            </a:r>
            <a:endParaRPr dirty="0"/>
          </a:p>
        </p:txBody>
      </p:sp>
      <p:sp>
        <p:nvSpPr>
          <p:cNvPr id="2" name="Slide Number Placeholder 1">
            <a:extLst>
              <a:ext uri="{FF2B5EF4-FFF2-40B4-BE49-F238E27FC236}">
                <a16:creationId xmlns:a16="http://schemas.microsoft.com/office/drawing/2014/main" id="{1ED163DE-34DD-214D-842C-DC3A361D98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grpSp>
        <p:nvGrpSpPr>
          <p:cNvPr id="9" name="Group 8">
            <a:extLst>
              <a:ext uri="{FF2B5EF4-FFF2-40B4-BE49-F238E27FC236}">
                <a16:creationId xmlns:a16="http://schemas.microsoft.com/office/drawing/2014/main" id="{A472EDF9-98E8-5744-8517-2B09728EC667}"/>
              </a:ext>
            </a:extLst>
          </p:cNvPr>
          <p:cNvGrpSpPr/>
          <p:nvPr/>
        </p:nvGrpSpPr>
        <p:grpSpPr>
          <a:xfrm>
            <a:off x="808510" y="1457507"/>
            <a:ext cx="812800" cy="2871436"/>
            <a:chOff x="2463499" y="1321481"/>
            <a:chExt cx="812800" cy="2871436"/>
          </a:xfrm>
        </p:grpSpPr>
        <p:pic>
          <p:nvPicPr>
            <p:cNvPr id="3" name="wenli">
              <a:hlinkClick r:id="" action="ppaction://media"/>
              <a:extLst>
                <a:ext uri="{FF2B5EF4-FFF2-40B4-BE49-F238E27FC236}">
                  <a16:creationId xmlns:a16="http://schemas.microsoft.com/office/drawing/2014/main" id="{5C97C624-166B-B044-9F0D-745A8C842D2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63499" y="1321481"/>
              <a:ext cx="812800" cy="812800"/>
            </a:xfrm>
            <a:prstGeom prst="rect">
              <a:avLst/>
            </a:prstGeom>
          </p:spPr>
        </p:pic>
        <p:pic>
          <p:nvPicPr>
            <p:cNvPr id="4" name="xiaofeng">
              <a:hlinkClick r:id="" action="ppaction://media"/>
              <a:extLst>
                <a:ext uri="{FF2B5EF4-FFF2-40B4-BE49-F238E27FC236}">
                  <a16:creationId xmlns:a16="http://schemas.microsoft.com/office/drawing/2014/main" id="{258A85DA-3193-9140-8459-7E37E0CC6175}"/>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2463499" y="2350799"/>
              <a:ext cx="812800" cy="812800"/>
            </a:xfrm>
            <a:prstGeom prst="rect">
              <a:avLst/>
            </a:prstGeom>
          </p:spPr>
        </p:pic>
        <p:pic>
          <p:nvPicPr>
            <p:cNvPr id="6" name="mix">
              <a:hlinkClick r:id="" action="ppaction://media"/>
              <a:extLst>
                <a:ext uri="{FF2B5EF4-FFF2-40B4-BE49-F238E27FC236}">
                  <a16:creationId xmlns:a16="http://schemas.microsoft.com/office/drawing/2014/main" id="{7C589EEE-3861-4F43-8CAB-8312EA5F77A0}"/>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2463499" y="3380117"/>
              <a:ext cx="812800" cy="812800"/>
            </a:xfrm>
            <a:prstGeom prst="rect">
              <a:avLst/>
            </a:prstGeom>
          </p:spPr>
        </p:pic>
      </p:grpSp>
      <p:pic>
        <p:nvPicPr>
          <p:cNvPr id="8" name="Picture 7">
            <a:extLst>
              <a:ext uri="{FF2B5EF4-FFF2-40B4-BE49-F238E27FC236}">
                <a16:creationId xmlns:a16="http://schemas.microsoft.com/office/drawing/2014/main" id="{F75D1E88-19CD-C346-A7B6-3DFD29C7469C}"/>
              </a:ext>
            </a:extLst>
          </p:cNvPr>
          <p:cNvPicPr>
            <a:picLocks noChangeAspect="1"/>
          </p:cNvPicPr>
          <p:nvPr/>
        </p:nvPicPr>
        <p:blipFill>
          <a:blip r:embed="rId10"/>
          <a:stretch>
            <a:fillRect/>
          </a:stretch>
        </p:blipFill>
        <p:spPr>
          <a:xfrm>
            <a:off x="1979938" y="1279726"/>
            <a:ext cx="4627875" cy="3141092"/>
          </a:xfrm>
          <a:prstGeom prst="rect">
            <a:avLst/>
          </a:prstGeom>
        </p:spPr>
      </p:pic>
      <p:sp>
        <p:nvSpPr>
          <p:cNvPr id="5" name="TextBox 4">
            <a:extLst>
              <a:ext uri="{FF2B5EF4-FFF2-40B4-BE49-F238E27FC236}">
                <a16:creationId xmlns:a16="http://schemas.microsoft.com/office/drawing/2014/main" id="{35C95BD3-A7AE-EF4F-AEBC-5B70A2ADEC51}"/>
              </a:ext>
            </a:extLst>
          </p:cNvPr>
          <p:cNvSpPr txBox="1"/>
          <p:nvPr/>
        </p:nvSpPr>
        <p:spPr>
          <a:xfrm>
            <a:off x="6741464" y="1710018"/>
            <a:ext cx="1835759" cy="307777"/>
          </a:xfrm>
          <a:prstGeom prst="rect">
            <a:avLst/>
          </a:prstGeom>
          <a:noFill/>
        </p:spPr>
        <p:txBody>
          <a:bodyPr wrap="none" rtlCol="0">
            <a:spAutoFit/>
          </a:bodyPr>
          <a:lstStyle/>
          <a:p>
            <a:r>
              <a:rPr lang="en-US" dirty="0">
                <a:solidFill>
                  <a:schemeClr val="bg2"/>
                </a:solidFill>
              </a:rPr>
              <a:t>Female voice source</a:t>
            </a:r>
          </a:p>
        </p:txBody>
      </p:sp>
      <p:sp>
        <p:nvSpPr>
          <p:cNvPr id="11" name="TextBox 10">
            <a:extLst>
              <a:ext uri="{FF2B5EF4-FFF2-40B4-BE49-F238E27FC236}">
                <a16:creationId xmlns:a16="http://schemas.microsoft.com/office/drawing/2014/main" id="{9D1E11A6-E243-AC4A-A207-3F55572D0C73}"/>
              </a:ext>
            </a:extLst>
          </p:cNvPr>
          <p:cNvSpPr txBox="1"/>
          <p:nvPr/>
        </p:nvSpPr>
        <p:spPr>
          <a:xfrm>
            <a:off x="6845659" y="2696383"/>
            <a:ext cx="1627369" cy="307777"/>
          </a:xfrm>
          <a:prstGeom prst="rect">
            <a:avLst/>
          </a:prstGeom>
          <a:noFill/>
        </p:spPr>
        <p:txBody>
          <a:bodyPr wrap="none" rtlCol="0">
            <a:spAutoFit/>
          </a:bodyPr>
          <a:lstStyle/>
          <a:p>
            <a:r>
              <a:rPr lang="en-US" dirty="0">
                <a:solidFill>
                  <a:schemeClr val="bg2"/>
                </a:solidFill>
              </a:rPr>
              <a:t>Male voice source</a:t>
            </a:r>
          </a:p>
        </p:txBody>
      </p:sp>
      <p:sp>
        <p:nvSpPr>
          <p:cNvPr id="12" name="TextBox 11">
            <a:extLst>
              <a:ext uri="{FF2B5EF4-FFF2-40B4-BE49-F238E27FC236}">
                <a16:creationId xmlns:a16="http://schemas.microsoft.com/office/drawing/2014/main" id="{26423C99-B6C4-9240-976D-BAC12984B1AB}"/>
              </a:ext>
            </a:extLst>
          </p:cNvPr>
          <p:cNvSpPr txBox="1"/>
          <p:nvPr/>
        </p:nvSpPr>
        <p:spPr>
          <a:xfrm>
            <a:off x="6840850" y="3768654"/>
            <a:ext cx="1636987" cy="307777"/>
          </a:xfrm>
          <a:prstGeom prst="rect">
            <a:avLst/>
          </a:prstGeom>
          <a:noFill/>
        </p:spPr>
        <p:txBody>
          <a:bodyPr wrap="none" rtlCol="0">
            <a:spAutoFit/>
          </a:bodyPr>
          <a:lstStyle/>
          <a:p>
            <a:r>
              <a:rPr lang="en-US" dirty="0">
                <a:solidFill>
                  <a:schemeClr val="bg2"/>
                </a:solidFill>
              </a:rPr>
              <a:t>Mixed observation</a:t>
            </a:r>
          </a:p>
        </p:txBody>
      </p:sp>
      <p:sp>
        <p:nvSpPr>
          <p:cNvPr id="13" name="TextBox 12">
            <a:extLst>
              <a:ext uri="{FF2B5EF4-FFF2-40B4-BE49-F238E27FC236}">
                <a16:creationId xmlns:a16="http://schemas.microsoft.com/office/drawing/2014/main" id="{82D3CB22-5D73-484A-AEF6-5522BDEE61A6}"/>
              </a:ext>
            </a:extLst>
          </p:cNvPr>
          <p:cNvSpPr txBox="1"/>
          <p:nvPr/>
        </p:nvSpPr>
        <p:spPr>
          <a:xfrm>
            <a:off x="2263567" y="4594855"/>
            <a:ext cx="3897221" cy="307777"/>
          </a:xfrm>
          <a:prstGeom prst="rect">
            <a:avLst/>
          </a:prstGeom>
          <a:noFill/>
        </p:spPr>
        <p:txBody>
          <a:bodyPr wrap="none" rtlCol="0">
            <a:spAutoFit/>
          </a:bodyPr>
          <a:lstStyle/>
          <a:p>
            <a:r>
              <a:rPr lang="en-US" dirty="0">
                <a:solidFill>
                  <a:schemeClr val="bg2"/>
                </a:solidFill>
              </a:rPr>
              <a:t>Mel-scale spectrograms, visualized in Audacity</a:t>
            </a:r>
          </a:p>
        </p:txBody>
      </p:sp>
      <p:pic>
        <p:nvPicPr>
          <p:cNvPr id="7" name="Picture 6">
            <a:extLst>
              <a:ext uri="{FF2B5EF4-FFF2-40B4-BE49-F238E27FC236}">
                <a16:creationId xmlns:a16="http://schemas.microsoft.com/office/drawing/2014/main" id="{8FC2DCC3-1A2B-E043-BA70-CF4E69F3C9DB}"/>
              </a:ext>
            </a:extLst>
          </p:cNvPr>
          <p:cNvPicPr>
            <a:picLocks noChangeAspect="1"/>
          </p:cNvPicPr>
          <p:nvPr/>
        </p:nvPicPr>
        <p:blipFill>
          <a:blip r:embed="rId11"/>
          <a:stretch>
            <a:fillRect/>
          </a:stretch>
        </p:blipFill>
        <p:spPr>
          <a:xfrm>
            <a:off x="6096798" y="4562726"/>
            <a:ext cx="372037" cy="372037"/>
          </a:xfrm>
          <a:prstGeom prst="rect">
            <a:avLst/>
          </a:prstGeom>
        </p:spPr>
      </p:pic>
    </p:spTree>
    <p:extLst>
      <p:ext uri="{BB962C8B-B14F-4D97-AF65-F5344CB8AC3E}">
        <p14:creationId xmlns:p14="http://schemas.microsoft.com/office/powerpoint/2010/main" val="160571032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audio>
              <p:cMediaNode vol="80000">
                <p:cTn id="3" fill="hold" display="0">
                  <p:stCondLst>
                    <p:cond delay="indefinite"/>
                  </p:stCondLst>
                  <p:endCondLst>
                    <p:cond evt="onStopAudio" delay="0">
                      <p:tgtEl>
                        <p:sldTgt/>
                      </p:tgtEl>
                    </p:cond>
                  </p:endCondLst>
                </p:cTn>
                <p:tgtEl>
                  <p:spTgt spid="4"/>
                </p:tgtEl>
              </p:cMediaNode>
            </p:audio>
            <p:audio>
              <p:cMediaNode vol="80000">
                <p:cTn id="4"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9" name="Picture 8">
            <a:extLst>
              <a:ext uri="{FF2B5EF4-FFF2-40B4-BE49-F238E27FC236}">
                <a16:creationId xmlns:a16="http://schemas.microsoft.com/office/drawing/2014/main" id="{7B2A9C29-D307-5648-A656-905CC2004CB0}"/>
              </a:ext>
            </a:extLst>
          </p:cNvPr>
          <p:cNvPicPr>
            <a:picLocks noChangeAspect="1"/>
          </p:cNvPicPr>
          <p:nvPr/>
        </p:nvPicPr>
        <p:blipFill>
          <a:blip r:embed="rId3"/>
          <a:stretch>
            <a:fillRect/>
          </a:stretch>
        </p:blipFill>
        <p:spPr>
          <a:xfrm>
            <a:off x="1630829" y="991897"/>
            <a:ext cx="5888736" cy="3996880"/>
          </a:xfrm>
          <a:prstGeom prst="rect">
            <a:avLst/>
          </a:prstGeom>
        </p:spPr>
      </p:pic>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Spectrogram Masking</a:t>
            </a:r>
            <a:endParaRPr dirty="0"/>
          </a:p>
        </p:txBody>
      </p:sp>
      <p:sp>
        <p:nvSpPr>
          <p:cNvPr id="2" name="Slide Number Placeholder 1">
            <a:extLst>
              <a:ext uri="{FF2B5EF4-FFF2-40B4-BE49-F238E27FC236}">
                <a16:creationId xmlns:a16="http://schemas.microsoft.com/office/drawing/2014/main" id="{1ED163DE-34DD-214D-842C-DC3A361D982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grpSp>
        <p:nvGrpSpPr>
          <p:cNvPr id="3" name="Group 2">
            <a:extLst>
              <a:ext uri="{FF2B5EF4-FFF2-40B4-BE49-F238E27FC236}">
                <a16:creationId xmlns:a16="http://schemas.microsoft.com/office/drawing/2014/main" id="{27A74B0F-C47D-4441-B656-9ED765FC74DF}"/>
              </a:ext>
            </a:extLst>
          </p:cNvPr>
          <p:cNvGrpSpPr/>
          <p:nvPr/>
        </p:nvGrpSpPr>
        <p:grpSpPr>
          <a:xfrm>
            <a:off x="1630829" y="991897"/>
            <a:ext cx="5943944" cy="3992539"/>
            <a:chOff x="1630829" y="1019600"/>
            <a:chExt cx="5943944" cy="3992539"/>
          </a:xfrm>
        </p:grpSpPr>
        <p:pic>
          <p:nvPicPr>
            <p:cNvPr id="14" name="Picture 13">
              <a:extLst>
                <a:ext uri="{FF2B5EF4-FFF2-40B4-BE49-F238E27FC236}">
                  <a16:creationId xmlns:a16="http://schemas.microsoft.com/office/drawing/2014/main" id="{6F58502F-6C43-3648-B438-7672F029611E}"/>
                </a:ext>
              </a:extLst>
            </p:cNvPr>
            <p:cNvPicPr>
              <a:picLocks noChangeAspect="1"/>
            </p:cNvPicPr>
            <p:nvPr/>
          </p:nvPicPr>
          <p:blipFill>
            <a:blip r:embed="rId4"/>
            <a:stretch>
              <a:fillRect/>
            </a:stretch>
          </p:blipFill>
          <p:spPr>
            <a:xfrm>
              <a:off x="1630829" y="1019600"/>
              <a:ext cx="5882341" cy="3992539"/>
            </a:xfrm>
            <a:prstGeom prst="rect">
              <a:avLst/>
            </a:prstGeom>
          </p:spPr>
        </p:pic>
        <p:pic>
          <p:nvPicPr>
            <p:cNvPr id="15" name="Picture 14">
              <a:extLst>
                <a:ext uri="{FF2B5EF4-FFF2-40B4-BE49-F238E27FC236}">
                  <a16:creationId xmlns:a16="http://schemas.microsoft.com/office/drawing/2014/main" id="{FBAB6E3A-8378-E24E-8766-5E1BBE68148B}"/>
                </a:ext>
              </a:extLst>
            </p:cNvPr>
            <p:cNvPicPr>
              <a:picLocks noChangeAspect="1"/>
            </p:cNvPicPr>
            <p:nvPr/>
          </p:nvPicPr>
          <p:blipFill>
            <a:blip r:embed="rId5"/>
            <a:stretch>
              <a:fillRect/>
            </a:stretch>
          </p:blipFill>
          <p:spPr>
            <a:xfrm>
              <a:off x="6757775" y="3841331"/>
              <a:ext cx="816998" cy="816998"/>
            </a:xfrm>
            <a:prstGeom prst="rect">
              <a:avLst/>
            </a:prstGeom>
          </p:spPr>
        </p:pic>
      </p:grpSp>
      <p:sp>
        <p:nvSpPr>
          <p:cNvPr id="16" name="Curved Right Arrow 15">
            <a:extLst>
              <a:ext uri="{FF2B5EF4-FFF2-40B4-BE49-F238E27FC236}">
                <a16:creationId xmlns:a16="http://schemas.microsoft.com/office/drawing/2014/main" id="{678D0626-80E4-844B-9D1F-2791D3EB65CE}"/>
              </a:ext>
            </a:extLst>
          </p:cNvPr>
          <p:cNvSpPr/>
          <p:nvPr/>
        </p:nvSpPr>
        <p:spPr>
          <a:xfrm flipV="1">
            <a:off x="690624" y="2848998"/>
            <a:ext cx="616741" cy="1559110"/>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A5F8C067-229C-794F-A094-6FB22F83553F}"/>
              </a:ext>
            </a:extLst>
          </p:cNvPr>
          <p:cNvSpPr txBox="1"/>
          <p:nvPr/>
        </p:nvSpPr>
        <p:spPr>
          <a:xfrm>
            <a:off x="142921" y="2541221"/>
            <a:ext cx="1487908" cy="307777"/>
          </a:xfrm>
          <a:prstGeom prst="rect">
            <a:avLst/>
          </a:prstGeom>
          <a:noFill/>
        </p:spPr>
        <p:txBody>
          <a:bodyPr wrap="none" rtlCol="0">
            <a:spAutoFit/>
          </a:bodyPr>
          <a:lstStyle/>
          <a:p>
            <a:r>
              <a:rPr lang="en-US" dirty="0">
                <a:solidFill>
                  <a:schemeClr val="bg2"/>
                </a:solidFill>
              </a:rPr>
              <a:t>Source recovery</a:t>
            </a:r>
          </a:p>
        </p:txBody>
      </p:sp>
    </p:spTree>
    <p:extLst>
      <p:ext uri="{BB962C8B-B14F-4D97-AF65-F5344CB8AC3E}">
        <p14:creationId xmlns:p14="http://schemas.microsoft.com/office/powerpoint/2010/main" val="312609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Single-Channel Blind Source Separation</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Lots of great existing work!</a:t>
            </a:r>
          </a:p>
          <a:p>
            <a:pPr lvl="1" fontAlgn="base">
              <a:lnSpc>
                <a:spcPct val="200000"/>
              </a:lnSpc>
              <a:spcBef>
                <a:spcPts val="0"/>
              </a:spcBef>
            </a:pPr>
            <a:r>
              <a:rPr lang="en-US" dirty="0"/>
              <a:t>Deep clustering, 2016</a:t>
            </a:r>
          </a:p>
          <a:p>
            <a:pPr lvl="1" fontAlgn="base">
              <a:lnSpc>
                <a:spcPct val="200000"/>
              </a:lnSpc>
              <a:spcBef>
                <a:spcPts val="0"/>
              </a:spcBef>
            </a:pPr>
            <a:r>
              <a:rPr lang="en-US" dirty="0"/>
              <a:t>Deep attractor network, 2017 </a:t>
            </a:r>
          </a:p>
          <a:p>
            <a:pPr lvl="1" fontAlgn="base">
              <a:lnSpc>
                <a:spcPct val="200000"/>
              </a:lnSpc>
              <a:spcBef>
                <a:spcPts val="0"/>
              </a:spcBef>
            </a:pPr>
            <a:r>
              <a:rPr lang="en-US" dirty="0"/>
              <a:t>Permutation invariant training, 2017</a:t>
            </a:r>
          </a:p>
          <a:p>
            <a:pPr fontAlgn="base">
              <a:lnSpc>
                <a:spcPct val="200000"/>
              </a:lnSpc>
            </a:pPr>
            <a:r>
              <a:rPr lang="en-US" dirty="0"/>
              <a:t>But not really what we need…</a:t>
            </a:r>
          </a:p>
          <a:p>
            <a:pPr lvl="1" fontAlgn="base">
              <a:lnSpc>
                <a:spcPct val="200000"/>
              </a:lnSpc>
              <a:spcBef>
                <a:spcPts val="0"/>
              </a:spcBef>
            </a:pPr>
            <a:r>
              <a:rPr lang="en-US" dirty="0"/>
              <a:t>We usually know “whom to listen to”</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pic>
        <p:nvPicPr>
          <p:cNvPr id="3" name="Picture 2">
            <a:extLst>
              <a:ext uri="{FF2B5EF4-FFF2-40B4-BE49-F238E27FC236}">
                <a16:creationId xmlns:a16="http://schemas.microsoft.com/office/drawing/2014/main" id="{9EF0256E-F557-C34C-AA30-5EC3E2224710}"/>
              </a:ext>
            </a:extLst>
          </p:cNvPr>
          <p:cNvPicPr>
            <a:picLocks noChangeAspect="1"/>
          </p:cNvPicPr>
          <p:nvPr/>
        </p:nvPicPr>
        <p:blipFill>
          <a:blip r:embed="rId3"/>
          <a:stretch>
            <a:fillRect/>
          </a:stretch>
        </p:blipFill>
        <p:spPr>
          <a:xfrm>
            <a:off x="3020123" y="1924248"/>
            <a:ext cx="1034381" cy="185564"/>
          </a:xfrm>
          <a:prstGeom prst="rect">
            <a:avLst/>
          </a:prstGeom>
        </p:spPr>
      </p:pic>
      <p:pic>
        <p:nvPicPr>
          <p:cNvPr id="4" name="Picture 3">
            <a:extLst>
              <a:ext uri="{FF2B5EF4-FFF2-40B4-BE49-F238E27FC236}">
                <a16:creationId xmlns:a16="http://schemas.microsoft.com/office/drawing/2014/main" id="{32BA389A-0E46-1D48-A5F5-A9B79DA06B47}"/>
              </a:ext>
            </a:extLst>
          </p:cNvPr>
          <p:cNvPicPr>
            <a:picLocks noChangeAspect="1"/>
          </p:cNvPicPr>
          <p:nvPr/>
        </p:nvPicPr>
        <p:blipFill rotWithShape="1">
          <a:blip r:embed="rId4"/>
          <a:srcRect l="4198" t="26362" b="19759"/>
          <a:stretch/>
        </p:blipFill>
        <p:spPr>
          <a:xfrm>
            <a:off x="3608565" y="2346012"/>
            <a:ext cx="1160504" cy="238666"/>
          </a:xfrm>
          <a:prstGeom prst="rect">
            <a:avLst/>
          </a:prstGeom>
        </p:spPr>
      </p:pic>
      <p:pic>
        <p:nvPicPr>
          <p:cNvPr id="5" name="Picture 4">
            <a:extLst>
              <a:ext uri="{FF2B5EF4-FFF2-40B4-BE49-F238E27FC236}">
                <a16:creationId xmlns:a16="http://schemas.microsoft.com/office/drawing/2014/main" id="{161B1272-242B-EA49-B385-E6D5033F77A5}"/>
              </a:ext>
            </a:extLst>
          </p:cNvPr>
          <p:cNvPicPr>
            <a:picLocks noChangeAspect="1"/>
          </p:cNvPicPr>
          <p:nvPr/>
        </p:nvPicPr>
        <p:blipFill rotWithShape="1">
          <a:blip r:embed="rId5"/>
          <a:srcRect l="10489" t="31400" r="7045" b="25310"/>
          <a:stretch/>
        </p:blipFill>
        <p:spPr>
          <a:xfrm>
            <a:off x="4131888" y="2766061"/>
            <a:ext cx="880223" cy="260113"/>
          </a:xfrm>
          <a:prstGeom prst="rect">
            <a:avLst/>
          </a:prstGeom>
        </p:spPr>
      </p:pic>
    </p:spTree>
    <p:extLst>
      <p:ext uri="{BB962C8B-B14F-4D97-AF65-F5344CB8AC3E}">
        <p14:creationId xmlns:p14="http://schemas.microsoft.com/office/powerpoint/2010/main" val="3502995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761F-E880-394A-96E4-8CBFC2093135}"/>
              </a:ext>
            </a:extLst>
          </p:cNvPr>
          <p:cNvSpPr>
            <a:spLocks noGrp="1"/>
          </p:cNvSpPr>
          <p:nvPr>
            <p:ph type="title"/>
          </p:nvPr>
        </p:nvSpPr>
        <p:spPr/>
        <p:txBody>
          <a:bodyPr/>
          <a:lstStyle/>
          <a:p>
            <a:r>
              <a:rPr lang="en" dirty="0"/>
              <a:t>Knowing “whom to listen to”</a:t>
            </a:r>
            <a:endParaRPr lang="en-US" dirty="0"/>
          </a:p>
        </p:txBody>
      </p:sp>
      <p:sp>
        <p:nvSpPr>
          <p:cNvPr id="3" name="Text Placeholder 2">
            <a:extLst>
              <a:ext uri="{FF2B5EF4-FFF2-40B4-BE49-F238E27FC236}">
                <a16:creationId xmlns:a16="http://schemas.microsoft.com/office/drawing/2014/main" id="{C357F7DB-C29C-A245-AD3C-D25FB98AE70A}"/>
              </a:ext>
            </a:extLst>
          </p:cNvPr>
          <p:cNvSpPr>
            <a:spLocks noGrp="1"/>
          </p:cNvSpPr>
          <p:nvPr>
            <p:ph type="body" idx="1"/>
          </p:nvPr>
        </p:nvSpPr>
        <p:spPr/>
        <p:txBody>
          <a:bodyPr/>
          <a:lstStyle/>
          <a:p>
            <a:pPr>
              <a:lnSpc>
                <a:spcPct val="150000"/>
              </a:lnSpc>
            </a:pPr>
            <a:r>
              <a:rPr lang="en-US" dirty="0"/>
              <a:t>Voice Match already deployed to:</a:t>
            </a:r>
          </a:p>
          <a:p>
            <a:pPr lvl="1">
              <a:lnSpc>
                <a:spcPct val="150000"/>
              </a:lnSpc>
              <a:spcBef>
                <a:spcPts val="0"/>
              </a:spcBef>
            </a:pPr>
            <a:r>
              <a:rPr lang="en-US" dirty="0"/>
              <a:t>Android smart phones</a:t>
            </a:r>
          </a:p>
          <a:p>
            <a:pPr lvl="1">
              <a:lnSpc>
                <a:spcPct val="150000"/>
              </a:lnSpc>
              <a:spcBef>
                <a:spcPts val="0"/>
              </a:spcBef>
            </a:pPr>
            <a:r>
              <a:rPr lang="en-US" dirty="0"/>
              <a:t>Smart speakers</a:t>
            </a:r>
          </a:p>
          <a:p>
            <a:pPr>
              <a:lnSpc>
                <a:spcPct val="150000"/>
              </a:lnSpc>
            </a:pPr>
            <a:r>
              <a:rPr lang="en-US" dirty="0"/>
              <a:t>User’s </a:t>
            </a:r>
            <a:r>
              <a:rPr lang="en-US" b="1" dirty="0"/>
              <a:t>voice profile</a:t>
            </a:r>
            <a:r>
              <a:rPr lang="en-US" dirty="0"/>
              <a:t> stored on device</a:t>
            </a:r>
          </a:p>
        </p:txBody>
      </p:sp>
      <p:sp>
        <p:nvSpPr>
          <p:cNvPr id="4" name="Text Placeholder 3">
            <a:extLst>
              <a:ext uri="{FF2B5EF4-FFF2-40B4-BE49-F238E27FC236}">
                <a16:creationId xmlns:a16="http://schemas.microsoft.com/office/drawing/2014/main" id="{1552FDCD-3F75-934D-BD41-1F998B48DD1E}"/>
              </a:ext>
            </a:extLst>
          </p:cNvPr>
          <p:cNvSpPr>
            <a:spLocks noGrp="1"/>
          </p:cNvSpPr>
          <p:nvPr>
            <p:ph type="body" idx="2"/>
          </p:nvPr>
        </p:nvSpPr>
        <p:spPr/>
        <p:txBody>
          <a:bodyPr/>
          <a:lstStyle/>
          <a:p>
            <a:pPr lvl="0">
              <a:lnSpc>
                <a:spcPct val="150000"/>
              </a:lnSpc>
              <a:buClr>
                <a:srgbClr val="666666"/>
              </a:buClr>
            </a:pPr>
            <a:r>
              <a:rPr lang="en-US" dirty="0">
                <a:solidFill>
                  <a:srgbClr val="666666"/>
                </a:solidFill>
              </a:rPr>
              <a:t>Blindness sucks</a:t>
            </a:r>
          </a:p>
          <a:p>
            <a:pPr lvl="1">
              <a:lnSpc>
                <a:spcPct val="150000"/>
              </a:lnSpc>
              <a:spcBef>
                <a:spcPts val="0"/>
              </a:spcBef>
              <a:buClr>
                <a:srgbClr val="666666"/>
              </a:buClr>
            </a:pPr>
            <a:r>
              <a:rPr lang="en-US" u="sng" dirty="0">
                <a:solidFill>
                  <a:srgbClr val="666666"/>
                </a:solidFill>
              </a:rPr>
              <a:t>Number of sources</a:t>
            </a:r>
            <a:r>
              <a:rPr lang="en-US" dirty="0">
                <a:solidFill>
                  <a:srgbClr val="666666"/>
                </a:solidFill>
              </a:rPr>
              <a:t> is unknown</a:t>
            </a:r>
          </a:p>
          <a:p>
            <a:pPr lvl="2">
              <a:lnSpc>
                <a:spcPct val="150000"/>
              </a:lnSpc>
              <a:spcBef>
                <a:spcPts val="0"/>
              </a:spcBef>
              <a:buClr>
                <a:srgbClr val="666666"/>
              </a:buClr>
            </a:pPr>
            <a:r>
              <a:rPr lang="en-US" dirty="0">
                <a:solidFill>
                  <a:srgbClr val="666666"/>
                </a:solidFill>
              </a:rPr>
              <a:t>Single: don’t want to mess up</a:t>
            </a:r>
          </a:p>
          <a:p>
            <a:pPr lvl="2">
              <a:lnSpc>
                <a:spcPct val="150000"/>
              </a:lnSpc>
              <a:spcBef>
                <a:spcPts val="0"/>
              </a:spcBef>
              <a:buClr>
                <a:srgbClr val="666666"/>
              </a:buClr>
            </a:pPr>
            <a:r>
              <a:rPr lang="en-US" dirty="0">
                <a:solidFill>
                  <a:srgbClr val="666666"/>
                </a:solidFill>
              </a:rPr>
              <a:t>Multiple: only keep target voice </a:t>
            </a:r>
          </a:p>
          <a:p>
            <a:pPr lvl="1">
              <a:lnSpc>
                <a:spcPct val="150000"/>
              </a:lnSpc>
              <a:spcBef>
                <a:spcPts val="0"/>
              </a:spcBef>
              <a:buClr>
                <a:srgbClr val="666666"/>
              </a:buClr>
            </a:pPr>
            <a:r>
              <a:rPr lang="en-US" u="sng" dirty="0">
                <a:solidFill>
                  <a:srgbClr val="666666"/>
                </a:solidFill>
              </a:rPr>
              <a:t>Multiple outputs</a:t>
            </a:r>
            <a:r>
              <a:rPr lang="en-US" dirty="0">
                <a:solidFill>
                  <a:srgbClr val="666666"/>
                </a:solidFill>
              </a:rPr>
              <a:t>, still don’t know which one to use (</a:t>
            </a:r>
            <a:r>
              <a:rPr lang="en-US" i="1" dirty="0">
                <a:solidFill>
                  <a:srgbClr val="666666"/>
                </a:solidFill>
              </a:rPr>
              <a:t>e.g.</a:t>
            </a:r>
            <a:r>
              <a:rPr lang="en-US" dirty="0">
                <a:solidFill>
                  <a:srgbClr val="666666"/>
                </a:solidFill>
              </a:rPr>
              <a:t> to run ASR)</a:t>
            </a:r>
          </a:p>
          <a:p>
            <a:pPr lvl="2">
              <a:lnSpc>
                <a:spcPct val="150000"/>
              </a:lnSpc>
              <a:spcBef>
                <a:spcPts val="0"/>
              </a:spcBef>
              <a:buClr>
                <a:srgbClr val="666666"/>
              </a:buClr>
            </a:pPr>
            <a:r>
              <a:rPr lang="en-US" dirty="0">
                <a:solidFill>
                  <a:srgbClr val="666666"/>
                </a:solidFill>
              </a:rPr>
              <a:t>Pick loudest?</a:t>
            </a:r>
          </a:p>
          <a:p>
            <a:pPr lvl="2">
              <a:lnSpc>
                <a:spcPct val="150000"/>
              </a:lnSpc>
              <a:spcBef>
                <a:spcPts val="0"/>
              </a:spcBef>
              <a:buClr>
                <a:srgbClr val="666666"/>
              </a:buClr>
            </a:pPr>
            <a:r>
              <a:rPr lang="en-US" dirty="0">
                <a:solidFill>
                  <a:srgbClr val="666666"/>
                </a:solidFill>
              </a:rPr>
              <a:t>Run speaker verification on all?</a:t>
            </a:r>
          </a:p>
          <a:p>
            <a:pPr lvl="1">
              <a:lnSpc>
                <a:spcPct val="150000"/>
              </a:lnSpc>
              <a:spcBef>
                <a:spcPts val="0"/>
              </a:spcBef>
              <a:buClr>
                <a:srgbClr val="666666"/>
              </a:buClr>
            </a:pPr>
            <a:r>
              <a:rPr lang="en-US" u="sng" dirty="0">
                <a:solidFill>
                  <a:srgbClr val="666666"/>
                </a:solidFill>
              </a:rPr>
              <a:t>Permutation invariance</a:t>
            </a:r>
            <a:r>
              <a:rPr lang="en-US" dirty="0">
                <a:solidFill>
                  <a:srgbClr val="666666"/>
                </a:solidFill>
              </a:rPr>
              <a:t>: computational cost is high!</a:t>
            </a:r>
          </a:p>
        </p:txBody>
      </p:sp>
      <p:sp>
        <p:nvSpPr>
          <p:cNvPr id="5" name="Slide Number Placeholder 4">
            <a:extLst>
              <a:ext uri="{FF2B5EF4-FFF2-40B4-BE49-F238E27FC236}">
                <a16:creationId xmlns:a16="http://schemas.microsoft.com/office/drawing/2014/main" id="{98D1C2C7-1EE5-F74C-A4DC-B19673522CB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grpSp>
        <p:nvGrpSpPr>
          <p:cNvPr id="12" name="Group 11">
            <a:extLst>
              <a:ext uri="{FF2B5EF4-FFF2-40B4-BE49-F238E27FC236}">
                <a16:creationId xmlns:a16="http://schemas.microsoft.com/office/drawing/2014/main" id="{70F481E8-DBE0-AE4A-8C1F-CCED982D9E8C}"/>
              </a:ext>
            </a:extLst>
          </p:cNvPr>
          <p:cNvGrpSpPr/>
          <p:nvPr/>
        </p:nvGrpSpPr>
        <p:grpSpPr>
          <a:xfrm>
            <a:off x="778908" y="2502147"/>
            <a:ext cx="1463292" cy="2571053"/>
            <a:chOff x="922950" y="2502147"/>
            <a:chExt cx="1463292" cy="2571053"/>
          </a:xfrm>
        </p:grpSpPr>
        <p:pic>
          <p:nvPicPr>
            <p:cNvPr id="6" name="Shape 139">
              <a:extLst>
                <a:ext uri="{FF2B5EF4-FFF2-40B4-BE49-F238E27FC236}">
                  <a16:creationId xmlns:a16="http://schemas.microsoft.com/office/drawing/2014/main" id="{F8B30272-874B-BF4D-8BDB-24B40B535ED5}"/>
                </a:ext>
              </a:extLst>
            </p:cNvPr>
            <p:cNvPicPr preferRelativeResize="0"/>
            <p:nvPr/>
          </p:nvPicPr>
          <p:blipFill rotWithShape="1">
            <a:blip r:embed="rId3">
              <a:alphaModFix/>
            </a:blip>
            <a:srcRect b="7702"/>
            <a:stretch/>
          </p:blipFill>
          <p:spPr>
            <a:xfrm>
              <a:off x="922950" y="2502147"/>
              <a:ext cx="1463292" cy="2571053"/>
            </a:xfrm>
            <a:prstGeom prst="rect">
              <a:avLst/>
            </a:prstGeom>
            <a:noFill/>
            <a:ln>
              <a:noFill/>
            </a:ln>
            <a:effectLst>
              <a:outerShdw blurRad="85725" dist="57150" dir="2700000" algn="bl" rotWithShape="0">
                <a:srgbClr val="000000">
                  <a:alpha val="55000"/>
                </a:srgbClr>
              </a:outerShdw>
            </a:effectLst>
          </p:spPr>
        </p:pic>
        <p:pic>
          <p:nvPicPr>
            <p:cNvPr id="11" name="Picture 10">
              <a:extLst>
                <a:ext uri="{FF2B5EF4-FFF2-40B4-BE49-F238E27FC236}">
                  <a16:creationId xmlns:a16="http://schemas.microsoft.com/office/drawing/2014/main" id="{FAC387A0-9F40-FF46-8350-CE24FC3D7378}"/>
                </a:ext>
              </a:extLst>
            </p:cNvPr>
            <p:cNvPicPr>
              <a:picLocks noChangeAspect="1"/>
            </p:cNvPicPr>
            <p:nvPr/>
          </p:nvPicPr>
          <p:blipFill>
            <a:blip r:embed="rId4"/>
            <a:stretch>
              <a:fillRect/>
            </a:stretch>
          </p:blipFill>
          <p:spPr>
            <a:xfrm>
              <a:off x="976739" y="3838278"/>
              <a:ext cx="133254" cy="129335"/>
            </a:xfrm>
            <a:prstGeom prst="rect">
              <a:avLst/>
            </a:prstGeom>
          </p:spPr>
        </p:pic>
      </p:grpSp>
      <p:pic>
        <p:nvPicPr>
          <p:cNvPr id="14" name="Picture 13">
            <a:extLst>
              <a:ext uri="{FF2B5EF4-FFF2-40B4-BE49-F238E27FC236}">
                <a16:creationId xmlns:a16="http://schemas.microsoft.com/office/drawing/2014/main" id="{C9F78D64-E59A-7D46-B4A3-0723D2B38435}"/>
              </a:ext>
            </a:extLst>
          </p:cNvPr>
          <p:cNvPicPr>
            <a:picLocks noChangeAspect="1"/>
          </p:cNvPicPr>
          <p:nvPr/>
        </p:nvPicPr>
        <p:blipFill>
          <a:blip r:embed="rId5"/>
          <a:stretch>
            <a:fillRect/>
          </a:stretch>
        </p:blipFill>
        <p:spPr>
          <a:xfrm>
            <a:off x="2397569" y="4215569"/>
            <a:ext cx="2017956" cy="857631"/>
          </a:xfrm>
          <a:prstGeom prst="rect">
            <a:avLst/>
          </a:prstGeom>
        </p:spPr>
      </p:pic>
      <p:pic>
        <p:nvPicPr>
          <p:cNvPr id="16" name="Picture 15">
            <a:extLst>
              <a:ext uri="{FF2B5EF4-FFF2-40B4-BE49-F238E27FC236}">
                <a16:creationId xmlns:a16="http://schemas.microsoft.com/office/drawing/2014/main" id="{0464A83F-A639-C942-9809-37A29B31A56B}"/>
              </a:ext>
            </a:extLst>
          </p:cNvPr>
          <p:cNvPicPr>
            <a:picLocks noChangeAspect="1"/>
          </p:cNvPicPr>
          <p:nvPr/>
        </p:nvPicPr>
        <p:blipFill>
          <a:blip r:embed="rId6"/>
          <a:stretch>
            <a:fillRect/>
          </a:stretch>
        </p:blipFill>
        <p:spPr>
          <a:xfrm>
            <a:off x="2733725" y="2502670"/>
            <a:ext cx="1225482" cy="1629951"/>
          </a:xfrm>
          <a:prstGeom prst="rect">
            <a:avLst/>
          </a:prstGeom>
        </p:spPr>
      </p:pic>
    </p:spTree>
    <p:extLst>
      <p:ext uri="{BB962C8B-B14F-4D97-AF65-F5344CB8AC3E}">
        <p14:creationId xmlns:p14="http://schemas.microsoft.com/office/powerpoint/2010/main" val="3024280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9" name="Rectangle 8">
            <a:extLst>
              <a:ext uri="{FF2B5EF4-FFF2-40B4-BE49-F238E27FC236}">
                <a16:creationId xmlns:a16="http://schemas.microsoft.com/office/drawing/2014/main" id="{BB43EB7C-7510-E94F-9265-E591DCF68B7B}"/>
              </a:ext>
            </a:extLst>
          </p:cNvPr>
          <p:cNvSpPr/>
          <p:nvPr/>
        </p:nvSpPr>
        <p:spPr>
          <a:xfrm>
            <a:off x="920339" y="2220686"/>
            <a:ext cx="7356762" cy="2220685"/>
          </a:xfrm>
          <a:prstGeom prst="rect">
            <a:avLst/>
          </a:prstGeom>
          <a:solidFill>
            <a:schemeClr val="bg1"/>
          </a:solidFill>
          <a:ln>
            <a:noFill/>
          </a:ln>
          <a:effectLst>
            <a:outerShdw blurRad="215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err="1"/>
              <a:t>VoiceFilter</a:t>
            </a:r>
            <a:r>
              <a:rPr lang="en" dirty="0"/>
              <a:t>: Say Goodbye to blindness!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Condition the voice separation task by target speaker embedding</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pic>
        <p:nvPicPr>
          <p:cNvPr id="1029" name="Picture 5" descr="https://lh5.googleusercontent.com/1t8hTpK_K8B3-PDZC11VMiVavhGN2NcOZSJeEXTXampaoOhs_ciw37Zvu18x5D_FUt8SgqRn_5InwuLcc6GQ0CUFzzmoGCE_Q8pebwz6P9o_UdJQoKKnJM_ksa9q9eINtAJ9H1-z4K4">
            <a:extLst>
              <a:ext uri="{FF2B5EF4-FFF2-40B4-BE49-F238E27FC236}">
                <a16:creationId xmlns:a16="http://schemas.microsoft.com/office/drawing/2014/main" id="{6FB0C828-98E7-D844-8165-314F8EEF4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266" y="3146169"/>
            <a:ext cx="1406620" cy="743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jl8t7ubF-xeihIaq4iYaI1RwChwDlfw1lm0187xBMqYA25tysTFN6e7wQCgRFME6XoXYNtYZsOSxf67XfxK2R2JNJdUQ6qAEtmXO-DS9bKMb07lrApfTeJqZygE4I-UiylyCBlVTD5I">
            <a:extLst>
              <a:ext uri="{FF2B5EF4-FFF2-40B4-BE49-F238E27FC236}">
                <a16:creationId xmlns:a16="http://schemas.microsoft.com/office/drawing/2014/main" id="{8FEC2CC3-B018-1E49-96F2-8ED16E68F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053" y="3146169"/>
            <a:ext cx="1411680" cy="73366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D75E0F8A-3331-2646-892C-A3FB84A3C28B}"/>
              </a:ext>
            </a:extLst>
          </p:cNvPr>
          <p:cNvSpPr/>
          <p:nvPr/>
        </p:nvSpPr>
        <p:spPr>
          <a:xfrm>
            <a:off x="3788228" y="3123210"/>
            <a:ext cx="1567543" cy="78970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Blind separation</a:t>
            </a:r>
          </a:p>
        </p:txBody>
      </p:sp>
      <p:sp>
        <p:nvSpPr>
          <p:cNvPr id="8" name="Right Arrow 7">
            <a:extLst>
              <a:ext uri="{FF2B5EF4-FFF2-40B4-BE49-F238E27FC236}">
                <a16:creationId xmlns:a16="http://schemas.microsoft.com/office/drawing/2014/main" id="{705944D0-B507-A649-9BEE-B96BC53CAF13}"/>
              </a:ext>
            </a:extLst>
          </p:cNvPr>
          <p:cNvSpPr/>
          <p:nvPr/>
        </p:nvSpPr>
        <p:spPr>
          <a:xfrm>
            <a:off x="3143630" y="3292915"/>
            <a:ext cx="504701" cy="440175"/>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3DBB6E7C-D339-E047-AE28-0F9CED2EBD7C}"/>
              </a:ext>
            </a:extLst>
          </p:cNvPr>
          <p:cNvSpPr/>
          <p:nvPr/>
        </p:nvSpPr>
        <p:spPr>
          <a:xfrm>
            <a:off x="5495668" y="3292914"/>
            <a:ext cx="504701" cy="440175"/>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57F987-85AF-5D43-B966-9E0DCB364CD6}"/>
              </a:ext>
            </a:extLst>
          </p:cNvPr>
          <p:cNvSpPr txBox="1"/>
          <p:nvPr/>
        </p:nvSpPr>
        <p:spPr>
          <a:xfrm>
            <a:off x="1175630" y="4045798"/>
            <a:ext cx="2244525" cy="307777"/>
          </a:xfrm>
          <a:prstGeom prst="rect">
            <a:avLst/>
          </a:prstGeom>
          <a:noFill/>
        </p:spPr>
        <p:txBody>
          <a:bodyPr wrap="none" rtlCol="0">
            <a:spAutoFit/>
          </a:bodyPr>
          <a:lstStyle/>
          <a:p>
            <a:pPr algn="ctr"/>
            <a:r>
              <a:rPr lang="en-US" dirty="0">
                <a:solidFill>
                  <a:schemeClr val="accent4"/>
                </a:solidFill>
              </a:rPr>
              <a:t>Noisy multi-speaker audio</a:t>
            </a:r>
          </a:p>
        </p:txBody>
      </p:sp>
      <p:sp>
        <p:nvSpPr>
          <p:cNvPr id="19" name="TextBox 18">
            <a:extLst>
              <a:ext uri="{FF2B5EF4-FFF2-40B4-BE49-F238E27FC236}">
                <a16:creationId xmlns:a16="http://schemas.microsoft.com/office/drawing/2014/main" id="{327FCF2F-6BDB-2649-9213-7E844C8E6108}"/>
              </a:ext>
            </a:extLst>
          </p:cNvPr>
          <p:cNvSpPr txBox="1"/>
          <p:nvPr/>
        </p:nvSpPr>
        <p:spPr>
          <a:xfrm>
            <a:off x="5633598" y="4045797"/>
            <a:ext cx="2531463" cy="307777"/>
          </a:xfrm>
          <a:prstGeom prst="rect">
            <a:avLst/>
          </a:prstGeom>
          <a:noFill/>
        </p:spPr>
        <p:txBody>
          <a:bodyPr wrap="none" rtlCol="0">
            <a:spAutoFit/>
          </a:bodyPr>
          <a:lstStyle/>
          <a:p>
            <a:pPr algn="ctr"/>
            <a:r>
              <a:rPr lang="en-US" dirty="0">
                <a:solidFill>
                  <a:schemeClr val="accent4"/>
                </a:solidFill>
              </a:rPr>
              <a:t>Clean audio of target speaker</a:t>
            </a:r>
          </a:p>
        </p:txBody>
      </p:sp>
      <p:grpSp>
        <p:nvGrpSpPr>
          <p:cNvPr id="11" name="Group 10">
            <a:extLst>
              <a:ext uri="{FF2B5EF4-FFF2-40B4-BE49-F238E27FC236}">
                <a16:creationId xmlns:a16="http://schemas.microsoft.com/office/drawing/2014/main" id="{1B97D5F9-1C8A-4243-AE2C-9EA63A2DD525}"/>
              </a:ext>
            </a:extLst>
          </p:cNvPr>
          <p:cNvGrpSpPr/>
          <p:nvPr/>
        </p:nvGrpSpPr>
        <p:grpSpPr>
          <a:xfrm>
            <a:off x="3395980" y="2302471"/>
            <a:ext cx="2321469" cy="1610448"/>
            <a:chOff x="3395980" y="2302471"/>
            <a:chExt cx="2321469" cy="1610448"/>
          </a:xfrm>
        </p:grpSpPr>
        <p:sp>
          <p:nvSpPr>
            <p:cNvPr id="17" name="Right Arrow 16">
              <a:extLst>
                <a:ext uri="{FF2B5EF4-FFF2-40B4-BE49-F238E27FC236}">
                  <a16:creationId xmlns:a16="http://schemas.microsoft.com/office/drawing/2014/main" id="{4F29A4EB-CA71-614E-82D8-C6DB8F924D04}"/>
                </a:ext>
              </a:extLst>
            </p:cNvPr>
            <p:cNvSpPr/>
            <p:nvPr/>
          </p:nvSpPr>
          <p:spPr>
            <a:xfrm rot="5400000">
              <a:off x="4354624" y="2550676"/>
              <a:ext cx="434742" cy="606033"/>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27B395A-1F3C-8B4B-B356-02191A2CB082}"/>
                </a:ext>
              </a:extLst>
            </p:cNvPr>
            <p:cNvSpPr txBox="1"/>
            <p:nvPr/>
          </p:nvSpPr>
          <p:spPr>
            <a:xfrm>
              <a:off x="3395980" y="2302471"/>
              <a:ext cx="2321469" cy="307777"/>
            </a:xfrm>
            <a:prstGeom prst="rect">
              <a:avLst/>
            </a:prstGeom>
            <a:noFill/>
          </p:spPr>
          <p:txBody>
            <a:bodyPr wrap="none" rtlCol="0">
              <a:spAutoFit/>
            </a:bodyPr>
            <a:lstStyle/>
            <a:p>
              <a:pPr algn="ctr"/>
              <a:r>
                <a:rPr lang="en-US" dirty="0">
                  <a:solidFill>
                    <a:schemeClr val="accent4"/>
                  </a:solidFill>
                </a:rPr>
                <a:t>Target speaker embedding</a:t>
              </a:r>
            </a:p>
          </p:txBody>
        </p:sp>
        <p:sp>
          <p:nvSpPr>
            <p:cNvPr id="21" name="Rounded Rectangle 20">
              <a:extLst>
                <a:ext uri="{FF2B5EF4-FFF2-40B4-BE49-F238E27FC236}">
                  <a16:creationId xmlns:a16="http://schemas.microsoft.com/office/drawing/2014/main" id="{FA6418D1-41D4-374B-9017-BEB8127147DC}"/>
                </a:ext>
              </a:extLst>
            </p:cNvPr>
            <p:cNvSpPr/>
            <p:nvPr/>
          </p:nvSpPr>
          <p:spPr>
            <a:xfrm>
              <a:off x="3788223" y="3123210"/>
              <a:ext cx="1567543" cy="789709"/>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VoiceFilter</a:t>
              </a:r>
              <a:endParaRPr lang="en-US" dirty="0">
                <a:solidFill>
                  <a:sysClr val="windowText" lastClr="000000"/>
                </a:solidFill>
              </a:endParaRPr>
            </a:p>
          </p:txBody>
        </p:sp>
      </p:grpSp>
    </p:spTree>
    <p:extLst>
      <p:ext uri="{BB962C8B-B14F-4D97-AF65-F5344CB8AC3E}">
        <p14:creationId xmlns:p14="http://schemas.microsoft.com/office/powerpoint/2010/main" val="135049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3602</TotalTime>
  <Words>1839</Words>
  <Application>Microsoft Macintosh PowerPoint</Application>
  <PresentationFormat>On-screen Show (16:9)</PresentationFormat>
  <Paragraphs>422</Paragraphs>
  <Slides>33</Slides>
  <Notes>33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Georgia</vt:lpstr>
      <vt:lpstr>Times New Roman</vt:lpstr>
      <vt:lpstr>Roboto</vt:lpstr>
      <vt:lpstr>Cambria Math</vt:lpstr>
      <vt:lpstr>Arial</vt:lpstr>
      <vt:lpstr>Courier New</vt:lpstr>
      <vt:lpstr>Google</vt:lpstr>
      <vt:lpstr>VoiceFilter: Targeted Voice Separation by Speaker-Conditioned Spectrogram Masking</vt:lpstr>
      <vt:lpstr>Teaser</vt:lpstr>
      <vt:lpstr>Part 1:  Introduction</vt:lpstr>
      <vt:lpstr>The Cocktail Party Problem</vt:lpstr>
      <vt:lpstr>Mixing is Easy, Separation is Hard</vt:lpstr>
      <vt:lpstr>Spectrogram Masking</vt:lpstr>
      <vt:lpstr>Single-Channel Blind Source Separation</vt:lpstr>
      <vt:lpstr>Knowing “whom to listen to”</vt:lpstr>
      <vt:lpstr>VoiceFilter: Say Goodbye to blindness!</vt:lpstr>
      <vt:lpstr>Part 2:  VoiceFilter Models</vt:lpstr>
      <vt:lpstr>Two Separately-Trained Networks</vt:lpstr>
      <vt:lpstr>Speaker Encoder: The d-vector system</vt:lpstr>
      <vt:lpstr>Speaker Encoder: The d-vector system</vt:lpstr>
      <vt:lpstr>VoiceFilter: System Architecture</vt:lpstr>
      <vt:lpstr>Design Details Explained</vt:lpstr>
      <vt:lpstr>Design Details Explained</vt:lpstr>
      <vt:lpstr>Network Topology</vt:lpstr>
      <vt:lpstr>Part 3:  Data</vt:lpstr>
      <vt:lpstr>Data for Speaker Encoder</vt:lpstr>
      <vt:lpstr>Data for VoiceFilter</vt:lpstr>
      <vt:lpstr>Data Processing for VoiceFilter</vt:lpstr>
      <vt:lpstr>Part 4:  Experiments</vt:lpstr>
      <vt:lpstr>Evaluation Metrics</vt:lpstr>
      <vt:lpstr>Word Error Rates</vt:lpstr>
      <vt:lpstr>WER results: topology matters</vt:lpstr>
      <vt:lpstr>WER results: dataset matters </vt:lpstr>
      <vt:lpstr>SDR Results</vt:lpstr>
      <vt:lpstr>Part 6:  Conclusions and Future Work</vt:lpstr>
      <vt:lpstr>Conclusions </vt:lpstr>
      <vt:lpstr>Work in Progress</vt:lpstr>
      <vt:lpstr>More Information</vt:lpstr>
      <vt:lpstr>Questions?</vt:lpstr>
      <vt:lpstr>Acknowledgement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Generalized End-to-End Loss For Speaker Verification</dc:title>
  <cp:lastModifiedBy>Quan Wang</cp:lastModifiedBy>
  <cp:revision>339</cp:revision>
  <dcterms:modified xsi:type="dcterms:W3CDTF">2019-09-07T15:21:21Z</dcterms:modified>
</cp:coreProperties>
</file>